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84" r:id="rId3"/>
    <p:sldId id="259" r:id="rId4"/>
    <p:sldId id="269" r:id="rId5"/>
    <p:sldId id="270" r:id="rId6"/>
    <p:sldId id="271" r:id="rId7"/>
    <p:sldId id="273" r:id="rId8"/>
    <p:sldId id="274" r:id="rId9"/>
    <p:sldId id="272" r:id="rId10"/>
    <p:sldId id="277" r:id="rId11"/>
    <p:sldId id="275" r:id="rId12"/>
    <p:sldId id="278" r:id="rId13"/>
    <p:sldId id="279" r:id="rId14"/>
    <p:sldId id="276" r:id="rId15"/>
    <p:sldId id="281" r:id="rId16"/>
    <p:sldId id="285" r:id="rId17"/>
    <p:sldId id="282" r:id="rId18"/>
    <p:sldId id="283" r:id="rId19"/>
    <p:sldId id="286" r:id="rId20"/>
    <p:sldId id="287" r:id="rId21"/>
    <p:sldId id="290" r:id="rId22"/>
    <p:sldId id="291" r:id="rId23"/>
    <p:sldId id="293" r:id="rId24"/>
    <p:sldId id="294" r:id="rId25"/>
    <p:sldId id="295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3" autoAdjust="0"/>
    <p:restoredTop sz="94660"/>
  </p:normalViewPr>
  <p:slideViewPr>
    <p:cSldViewPr>
      <p:cViewPr varScale="1">
        <p:scale>
          <a:sx n="83" d="100"/>
          <a:sy n="83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C04E-AD2F-40A2-B756-52B258A62244}" type="datetimeFigureOut">
              <a:rPr lang="bg-BG" smtClean="0"/>
              <a:pPr/>
              <a:t>30.11.2017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2AB2-9D92-4A81-8EAF-E1CCD7AC55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C04E-AD2F-40A2-B756-52B258A62244}" type="datetimeFigureOut">
              <a:rPr lang="bg-BG" smtClean="0"/>
              <a:pPr/>
              <a:t>30.11.2017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2AB2-9D92-4A81-8EAF-E1CCD7AC55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C04E-AD2F-40A2-B756-52B258A62244}" type="datetimeFigureOut">
              <a:rPr lang="bg-BG" smtClean="0"/>
              <a:pPr/>
              <a:t>30.11.2017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2AB2-9D92-4A81-8EAF-E1CCD7AC55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C04E-AD2F-40A2-B756-52B258A62244}" type="datetimeFigureOut">
              <a:rPr lang="bg-BG" smtClean="0"/>
              <a:pPr/>
              <a:t>30.11.2017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2AB2-9D92-4A81-8EAF-E1CCD7AC55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C04E-AD2F-40A2-B756-52B258A62244}" type="datetimeFigureOut">
              <a:rPr lang="bg-BG" smtClean="0"/>
              <a:pPr/>
              <a:t>30.11.2017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2AB2-9D92-4A81-8EAF-E1CCD7AC55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C04E-AD2F-40A2-B756-52B258A62244}" type="datetimeFigureOut">
              <a:rPr lang="bg-BG" smtClean="0"/>
              <a:pPr/>
              <a:t>30.11.2017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2AB2-9D92-4A81-8EAF-E1CCD7AC55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C04E-AD2F-40A2-B756-52B258A62244}" type="datetimeFigureOut">
              <a:rPr lang="bg-BG" smtClean="0"/>
              <a:pPr/>
              <a:t>30.11.2017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2AB2-9D92-4A81-8EAF-E1CCD7AC55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C04E-AD2F-40A2-B756-52B258A62244}" type="datetimeFigureOut">
              <a:rPr lang="bg-BG" smtClean="0"/>
              <a:pPr/>
              <a:t>30.11.2017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2AB2-9D92-4A81-8EAF-E1CCD7AC55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C04E-AD2F-40A2-B756-52B258A62244}" type="datetimeFigureOut">
              <a:rPr lang="bg-BG" smtClean="0"/>
              <a:pPr/>
              <a:t>30.11.2017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2AB2-9D92-4A81-8EAF-E1CCD7AC55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C04E-AD2F-40A2-B756-52B258A62244}" type="datetimeFigureOut">
              <a:rPr lang="bg-BG" smtClean="0"/>
              <a:pPr/>
              <a:t>30.11.2017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2AB2-9D92-4A81-8EAF-E1CCD7AC55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C04E-AD2F-40A2-B756-52B258A62244}" type="datetimeFigureOut">
              <a:rPr lang="bg-BG" smtClean="0"/>
              <a:pPr/>
              <a:t>30.11.2017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2AB2-9D92-4A81-8EAF-E1CCD7AC55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C04E-AD2F-40A2-B756-52B258A62244}" type="datetimeFigureOut">
              <a:rPr lang="bg-BG" smtClean="0"/>
              <a:pPr/>
              <a:t>30.11.2017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42AB2-9D92-4A81-8EAF-E1CCD7AC5506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hyperlink" Target="picture/1.mp4" TargetMode="Externa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28600" y="5181600"/>
            <a:ext cx="6324600" cy="1676400"/>
          </a:xfrm>
        </p:spPr>
        <p:txBody>
          <a:bodyPr>
            <a:normAutofit/>
          </a:bodyPr>
          <a:lstStyle/>
          <a:p>
            <a:pPr algn="l"/>
            <a:r>
              <a:rPr lang="th-TH" sz="2800" dirty="0" smtClean="0">
                <a:solidFill>
                  <a:schemeClr val="bg1"/>
                </a:solidFill>
                <a:cs typeface="+mj-cs"/>
              </a:rPr>
              <a:t>หัวข้อ ดนตรีไทย ในรายวิชา  ๐๑๙๙๙๐๓๒ ไทยศึกษา</a:t>
            </a:r>
          </a:p>
          <a:p>
            <a:pPr algn="l"/>
            <a:r>
              <a:rPr lang="th-TH" sz="2800" dirty="0" smtClean="0">
                <a:solidFill>
                  <a:schemeClr val="bg1"/>
                </a:solidFill>
                <a:cs typeface="+mj-cs"/>
              </a:rPr>
              <a:t>อาจารย์</a:t>
            </a:r>
            <a:r>
              <a:rPr lang="th-TH" sz="2800" dirty="0" smtClean="0">
                <a:solidFill>
                  <a:schemeClr val="bg1"/>
                </a:solidFill>
                <a:cs typeface="+mj-cs"/>
              </a:rPr>
              <a:t>ฉัตรติยา  เกียรตินาวี</a:t>
            </a:r>
          </a:p>
          <a:p>
            <a:pPr algn="l"/>
            <a:endParaRPr lang="th-TH" sz="2800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6" name="รูปภาพ 5" descr="p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8382000" cy="2590800"/>
          </a:xfrm>
          <a:prstGeom prst="rect">
            <a:avLst/>
          </a:prstGeom>
        </p:spPr>
      </p:pic>
      <p:pic>
        <p:nvPicPr>
          <p:cNvPr id="9" name="รูปภาพ 8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2479920"/>
            <a:ext cx="2667000" cy="437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33800" y="0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๓,๐๐๐ ปีมาแล้ว  ยุคโลหะ</a:t>
            </a:r>
            <a:endParaRPr lang="th-TH" sz="66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2400" y="1524000"/>
            <a:ext cx="8763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6000" b="1" dirty="0" smtClean="0">
                <a:solidFill>
                  <a:schemeClr val="bg1"/>
                </a:solidFill>
                <a:cs typeface="+mj-cs"/>
              </a:rPr>
              <a:t>“วัฒนธรรมฆ้อง” </a:t>
            </a:r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สัญลักษณ์เครือญาติ</a:t>
            </a:r>
            <a:r>
              <a:rPr lang="th-TH" sz="3200" b="1" dirty="0" err="1" smtClean="0">
                <a:solidFill>
                  <a:schemeClr val="bg1"/>
                </a:solidFill>
                <a:cs typeface="+mj-cs"/>
              </a:rPr>
              <a:t>อุษาคเนย์</a:t>
            </a:r>
            <a:endParaRPr lang="th-TH" sz="3200" b="1" dirty="0" smtClean="0">
              <a:solidFill>
                <a:schemeClr val="bg1"/>
              </a:solidFill>
              <a:cs typeface="+mj-cs"/>
            </a:endParaRPr>
          </a:p>
          <a:p>
            <a:pPr algn="thaiDist"/>
            <a:endParaRPr lang="th-TH" sz="1000" b="1" dirty="0" smtClean="0">
              <a:solidFill>
                <a:schemeClr val="bg1"/>
              </a:solidFill>
              <a:cs typeface="+mj-cs"/>
            </a:endParaRPr>
          </a:p>
          <a:p>
            <a:pPr algn="thaiDist"/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	</a:t>
            </a:r>
          </a:p>
          <a:p>
            <a:pPr algn="thaiDist"/>
            <a:endParaRPr lang="th-TH" sz="3200" b="1" dirty="0" smtClean="0">
              <a:solidFill>
                <a:schemeClr val="bg1"/>
              </a:solidFill>
              <a:cs typeface="+mj-cs"/>
            </a:endParaRPr>
          </a:p>
          <a:p>
            <a:pPr algn="thaiDist"/>
            <a:endParaRPr lang="th-TH" sz="3200" b="1" dirty="0" smtClean="0">
              <a:solidFill>
                <a:schemeClr val="bg1"/>
              </a:solidFill>
              <a:cs typeface="+mj-cs"/>
            </a:endParaRPr>
          </a:p>
          <a:p>
            <a:pPr algn="thaiDist"/>
            <a:endParaRPr lang="th-TH" sz="3200" b="1" dirty="0" smtClean="0">
              <a:solidFill>
                <a:schemeClr val="bg1"/>
              </a:solidFill>
              <a:cs typeface="+mj-cs"/>
            </a:endParaRPr>
          </a:p>
          <a:p>
            <a:pPr algn="thaiDist"/>
            <a:r>
              <a:rPr lang="th-TH" sz="3200" dirty="0" smtClean="0">
                <a:solidFill>
                  <a:schemeClr val="bg1"/>
                </a:solidFill>
              </a:rPr>
              <a:t>	</a:t>
            </a:r>
            <a:r>
              <a:rPr lang="bg-BG" sz="3200" dirty="0" smtClean="0">
                <a:solidFill>
                  <a:schemeClr val="bg1"/>
                </a:solidFill>
              </a:rPr>
              <a:t>ภาพเขียนสี ถ้ำตาด้วง จ.กาญจนบุรี  มีรูปกระบวนแห่ที่เป็นดนตรีใช้ในการประกอบพิธีกรรมของคนก่อนประวัติศาสตร์ สันนิษฐานจากภาพวาดกระบวนหนึ่งมีคนหามสิ่งของรูปร่างเป็นภาพสี่เหลี่ยมน่าจะเป็น</a:t>
            </a:r>
            <a:r>
              <a:rPr lang="bg-BG" sz="3200" dirty="0" smtClean="0">
                <a:solidFill>
                  <a:schemeClr val="accent6">
                    <a:lumMod val="75000"/>
                  </a:schemeClr>
                </a:solidFill>
              </a:rPr>
              <a:t>กลอง</a:t>
            </a:r>
            <a:r>
              <a:rPr lang="bg-BG" sz="3200" dirty="0" smtClean="0">
                <a:solidFill>
                  <a:schemeClr val="bg1"/>
                </a:solidFill>
              </a:rPr>
              <a:t> ส่วนอีกกระบวนหนึ่งเป็นภาพวงกลมน่าจะเป็น</a:t>
            </a:r>
            <a:r>
              <a:rPr lang="bg-BG" sz="3200" dirty="0" smtClean="0">
                <a:solidFill>
                  <a:schemeClr val="accent6">
                    <a:lumMod val="75000"/>
                  </a:schemeClr>
                </a:solidFill>
              </a:rPr>
              <a:t>ฆ้อง</a:t>
            </a:r>
            <a:r>
              <a:rPr lang="bg-BG" sz="3200" dirty="0" smtClean="0">
                <a:solidFill>
                  <a:schemeClr val="bg1"/>
                </a:solidFill>
              </a:rPr>
              <a:t>ใช้ในพิธีกรรม</a:t>
            </a:r>
            <a:endParaRPr lang="bg-BG" sz="3200" dirty="0">
              <a:solidFill>
                <a:schemeClr val="bg1"/>
              </a:solidFill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514600"/>
            <a:ext cx="4297680" cy="1828800"/>
          </a:xfrm>
          <a:prstGeom prst="rect">
            <a:avLst/>
          </a:prstGeom>
        </p:spPr>
      </p:pic>
      <p:sp>
        <p:nvSpPr>
          <p:cNvPr id="9" name="วงรี 8"/>
          <p:cNvSpPr/>
          <p:nvPr/>
        </p:nvSpPr>
        <p:spPr>
          <a:xfrm>
            <a:off x="3276600" y="2667000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5638800" y="2819400"/>
            <a:ext cx="9906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" name="ลูกศรเชื่อมต่อแบบตรง 14"/>
          <p:cNvCxnSpPr>
            <a:stCxn id="28" idx="3"/>
          </p:cNvCxnSpPr>
          <p:nvPr/>
        </p:nvCxnSpPr>
        <p:spPr>
          <a:xfrm flipV="1">
            <a:off x="2133600" y="3125788"/>
            <a:ext cx="1143000" cy="5340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rot="10800000">
            <a:off x="6629400" y="32766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43000" y="3429000"/>
            <a:ext cx="9906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cs typeface="+mj-cs"/>
              </a:rPr>
              <a:t>กลอง</a:t>
            </a:r>
            <a:endParaRPr lang="th-TH" sz="2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0" y="3048000"/>
            <a:ext cx="9906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cs typeface="+mj-cs"/>
              </a:rPr>
              <a:t>ฆ้อง</a:t>
            </a:r>
            <a:endParaRPr lang="th-TH" sz="2400" b="1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33800" y="0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๓,๐๐๐ ปีมาแล้ว  ยุคโลหะ</a:t>
            </a:r>
            <a:endParaRPr lang="th-TH" sz="66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4800" y="18288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“มโหระทึก”</a:t>
            </a:r>
            <a:r>
              <a:rPr lang="th-TH" sz="4400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 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เป็นกลองชนิดหนึ่งทำด้วยโลหะ เป็นกลองหน้าเดียว             รูปทรงกระบอก ตรงกลางคอดเล็กน้อย มีขนาดต่างๆ ส่วนฐานกลวง มีหูหล่อติดข้างตัวกลอง 2 คู่ สำหรับร้อยเชือกหามหรือแขวนกับหลัก ที่หน้ากลองเป็นแผ่นเรียบ มักมีรูปกบหรือเขียดอยู่ที่ด้านบนหน้ากลอง</a:t>
            </a:r>
            <a:endParaRPr lang="th-TH" sz="3200" dirty="0" smtClean="0">
              <a:cs typeface="+mj-cs"/>
            </a:endParaRPr>
          </a:p>
        </p:txBody>
      </p:sp>
      <p:pic>
        <p:nvPicPr>
          <p:cNvPr id="16" name="รูปภาพ 15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" y="4267200"/>
            <a:ext cx="2057400" cy="2286000"/>
          </a:xfrm>
          <a:prstGeom prst="rect">
            <a:avLst/>
          </a:prstGeom>
        </p:spPr>
      </p:pic>
      <p:pic>
        <p:nvPicPr>
          <p:cNvPr id="17" name="รูปภาพ 16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4267200"/>
            <a:ext cx="1981200" cy="2286000"/>
          </a:xfrm>
          <a:prstGeom prst="rect">
            <a:avLst/>
          </a:prstGeom>
        </p:spPr>
      </p:pic>
      <p:pic>
        <p:nvPicPr>
          <p:cNvPr id="19" name="รูปภาพ 18" descr="weekly11-04-57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4267200"/>
            <a:ext cx="46482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33800" y="0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๓,๐๐๐ ปีมาแล้ว  ยุคโลหะ</a:t>
            </a:r>
            <a:endParaRPr lang="th-TH" sz="66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4800" y="18288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lang="th-TH" sz="3200" dirty="0" smtClean="0">
                <a:solidFill>
                  <a:schemeClr val="bg1"/>
                </a:solidFill>
              </a:rPr>
              <a:t> 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กลองมโหระทึกเป็นตัวแทนของ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อารย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ธรรมเริ่มแรกของภูมิภาคและเป็นวัฒนธรรมที่โดดเด่นอย่างหนึ่งในดินแดนเอเชียตะวันออกเฉียงใต้ เป็นวัฒนธรรมความเชื่อของกลุ่มชนโบราณสมัยก่อน  </a:t>
            </a:r>
          </a:p>
          <a:p>
            <a:pPr algn="thaiDist"/>
            <a:r>
              <a:rPr lang="th-TH" sz="3200" dirty="0" smtClean="0">
                <a:solidFill>
                  <a:schemeClr val="bg1"/>
                </a:solidFill>
                <a:cs typeface="+mj-cs"/>
              </a:rPr>
              <a:t>	การพบกลองมโหระทึกเป็นหลักฐานที่ชี้ให้ถึงภูมิปัญญาและความรู้ความสามารถทางด้านศิลปกรรมและเทคโนโลยีของคนในภูมิภาคเอเชียตะวันออกเฉียงใต้ไม่น้อยกว่า ๓,๐๐๐ ปี มาแล้ว ก่อนที่จะรับ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อารย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ธรรมจากอินเดียและจีน</a:t>
            </a:r>
            <a:endParaRPr lang="th-TH" sz="2000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733800" y="0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๓,๐๐๐ ปีมาแล้ว  ยุคโลหะ</a:t>
            </a:r>
            <a:endParaRPr lang="th-TH" sz="66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4800" y="18288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solidFill>
                  <a:schemeClr val="bg1"/>
                </a:solidFill>
                <a:cs typeface="+mj-cs"/>
              </a:rPr>
              <a:t>	กลองมโหระทึกบ่งบอกถึงสัญลักษณ์ของอำนาจของมนุษย์ที่สามารถผลิตเครื่องมือสำริดที่ใช้โลหะสำคัญในการผลิตเป็นจำนวนมาก ที่สำคัญยังมีลวดลายที่บ่งบอกถึง “ความอุดมสมบูรณ์” เช่น ลายปลา ลายคลื่นน้ำ หรือมีรูปประติมากรรมรูปกบประดับตามมุม ซึ่งเป็นสัญลักษณ์ของน้ำหรือฝนนั่นเอง</a:t>
            </a:r>
            <a:endParaRPr lang="th-TH" sz="2000" dirty="0" smtClean="0">
              <a:cs typeface="+mj-cs"/>
            </a:endParaRPr>
          </a:p>
        </p:txBody>
      </p:sp>
      <p:pic>
        <p:nvPicPr>
          <p:cNvPr id="5" name="รูปภาพ 4" descr="O12928446-9.jpg"/>
          <p:cNvPicPr>
            <a:picLocks noChangeAspect="1"/>
          </p:cNvPicPr>
          <p:nvPr/>
        </p:nvPicPr>
        <p:blipFill>
          <a:blip r:embed="rId2" cstate="print"/>
          <a:srcRect l="9592" t="14286" r="18469" b="10714"/>
          <a:stretch>
            <a:fillRect/>
          </a:stretch>
        </p:blipFill>
        <p:spPr>
          <a:xfrm>
            <a:off x="3331028" y="4419600"/>
            <a:ext cx="2841172" cy="19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 descr="1295945755.jpg"/>
          <p:cNvPicPr>
            <a:picLocks noChangeAspect="1"/>
          </p:cNvPicPr>
          <p:nvPr/>
        </p:nvPicPr>
        <p:blipFill>
          <a:blip r:embed="rId3" cstate="print"/>
          <a:srcRect t="14497"/>
          <a:stretch>
            <a:fillRect/>
          </a:stretch>
        </p:blipFill>
        <p:spPr>
          <a:xfrm>
            <a:off x="94236" y="4419600"/>
            <a:ext cx="3106164" cy="199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รูปภาพ 7" descr="E4041415-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419600"/>
            <a:ext cx="2677995" cy="200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33800" y="0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๓,๐๐๐ ปีมาแล้ว  ยุคโลหะ</a:t>
            </a:r>
            <a:endParaRPr lang="th-TH" sz="66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4800" y="1785640"/>
            <a:ext cx="8610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lang="th-TH" sz="2800" dirty="0" smtClean="0">
                <a:solidFill>
                  <a:schemeClr val="bg1"/>
                </a:solidFill>
                <a:cs typeface="+mj-cs"/>
              </a:rPr>
              <a:t>กลองมโหระทึกนี้มักจะเรียกแตกต่างกันออกไปตามรูปแบบและความเชื่อของคนในท้องถิ่นนั้นๆ อาทิ ภาคเหนือของประเทศไทย และในประเทศพม่าเรียกว่า ฆ้องกบหรือฆ้องเขียด เพราะมีรูปกบหรือเขียดปรากฏอยู่บนหน้ากลอง จีนเรียกว่า ตุงกู่ 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Tung Ku) </a:t>
            </a:r>
            <a:r>
              <a:rPr lang="th-TH" sz="2800" dirty="0" smtClean="0">
                <a:solidFill>
                  <a:schemeClr val="bg1"/>
                </a:solidFill>
                <a:cs typeface="+mj-cs"/>
              </a:rPr>
              <a:t>อังกฤษเรียกว่า 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Kettle drum </a:t>
            </a:r>
            <a:r>
              <a:rPr lang="th-TH" sz="2800" dirty="0" smtClean="0">
                <a:solidFill>
                  <a:schemeClr val="bg1"/>
                </a:solidFill>
                <a:cs typeface="+mj-cs"/>
              </a:rPr>
              <a:t>หรือ 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Bronze drum </a:t>
            </a:r>
            <a:r>
              <a:rPr lang="th-TH" sz="2800" dirty="0" smtClean="0">
                <a:solidFill>
                  <a:schemeClr val="bg1"/>
                </a:solidFill>
                <a:cs typeface="+mj-cs"/>
              </a:rPr>
              <a:t>เพราะว่ากลองนี้มีรูปร่างคล้ายกับโลหะสำริดที่ใช้ในการต้มน้ำ ส่วนไทยเรานั้นเรียกว่า หรทึก หรือ มโหระทึก ซึ่งชื่อเรียกนั้นจะแตกต่างกันไปแต่ละยุคสมัย </a:t>
            </a:r>
          </a:p>
          <a:p>
            <a:pPr algn="thaiDist"/>
            <a:endParaRPr lang="th-TH" sz="2800" dirty="0" smtClean="0">
              <a:solidFill>
                <a:schemeClr val="bg1"/>
              </a:solidFill>
              <a:cs typeface="+mj-cs"/>
            </a:endParaRPr>
          </a:p>
          <a:p>
            <a:pPr algn="thaiDist"/>
            <a:r>
              <a:rPr lang="th-TH" sz="2800" dirty="0" smtClean="0">
                <a:solidFill>
                  <a:schemeClr val="bg1"/>
                </a:solidFill>
                <a:cs typeface="+mj-cs"/>
              </a:rPr>
              <a:t>	กลองมโหระทึกใช้เนื่องในพิธีกรรมความเชื่อ เป็นวัฒนธรรมร่วมที่พบในพื้นที่ต่างๆ ของเอเชียตะวันออกเฉียงใต้ อาทิ พม่า ไทย เวียดนาม ลาว มาเลเชีย อิน</a:t>
            </a:r>
            <a:r>
              <a:rPr lang="th-TH" sz="2800" dirty="0" err="1" smtClean="0">
                <a:solidFill>
                  <a:schemeClr val="bg1"/>
                </a:solidFill>
                <a:cs typeface="+mj-cs"/>
              </a:rPr>
              <a:t>โดนี</a:t>
            </a:r>
            <a:r>
              <a:rPr lang="th-TH" sz="2800" dirty="0" smtClean="0">
                <a:solidFill>
                  <a:schemeClr val="bg1"/>
                </a:solidFill>
                <a:cs typeface="+mj-cs"/>
              </a:rPr>
              <a:t>เชีย ฟิลิปปินส์ ฯลฯ</a:t>
            </a:r>
            <a:endParaRPr lang="th-TH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33800" y="0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มโหระทึกในปัจจุบัน</a:t>
            </a:r>
            <a:endParaRPr lang="th-TH" sz="66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4800" y="178564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thaiDist"/>
            <a:r>
              <a:rPr lang="th-TH" sz="2800" dirty="0" smtClean="0">
                <a:solidFill>
                  <a:schemeClr val="bg1"/>
                </a:solidFill>
                <a:cs typeface="+mj-cs"/>
              </a:rPr>
              <a:t>ปัจจุบัน มีการใช้มโหระทึกในพระราชพิธี เช่น พระราชพิธีจรดพระนังคัลแรกนาขวัญ </a:t>
            </a:r>
          </a:p>
        </p:txBody>
      </p:sp>
      <p:pic>
        <p:nvPicPr>
          <p:cNvPr id="5" name="รูปภาพ 4" descr="raek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438400"/>
            <a:ext cx="2971800" cy="4132783"/>
          </a:xfrm>
          <a:prstGeom prst="rect">
            <a:avLst/>
          </a:prstGeom>
        </p:spPr>
      </p:pic>
      <p:pic>
        <p:nvPicPr>
          <p:cNvPr id="7" name="รูปภาพ 6" descr="rak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5029200"/>
            <a:ext cx="2789168" cy="1571625"/>
          </a:xfrm>
          <a:prstGeom prst="rect">
            <a:avLst/>
          </a:prstGeom>
        </p:spPr>
      </p:pic>
      <p:pic>
        <p:nvPicPr>
          <p:cNvPr id="8" name="รูปภาพ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8496" y="2438400"/>
            <a:ext cx="3505200" cy="2535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609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1400" dirty="0" smtClean="0">
                <a:solidFill>
                  <a:schemeClr val="bg1"/>
                </a:solidFill>
                <a:cs typeface="+mj-cs"/>
                <a:hlinkClick r:id="rId5" action="ppaction://hlinkfile"/>
              </a:rPr>
              <a:t>VDO </a:t>
            </a:r>
            <a:r>
              <a:rPr lang="th-TH" sz="1400" dirty="0" smtClean="0">
                <a:solidFill>
                  <a:schemeClr val="bg1"/>
                </a:solidFill>
                <a:cs typeface="+mj-cs"/>
                <a:hlinkClick r:id="rId5" action="ppaction://hlinkfile"/>
              </a:rPr>
              <a:t>กระทั่งมโหระทึก ในพระราชพิธีจรดพระนังคัลแรกนาขวัญ</a:t>
            </a:r>
            <a:endParaRPr lang="th-TH" sz="14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3" name="คำบรรยายภาพแบบสี่เหลี่ยม 12"/>
          <p:cNvSpPr/>
          <p:nvPr/>
        </p:nvSpPr>
        <p:spPr>
          <a:xfrm>
            <a:off x="68240" y="3200400"/>
            <a:ext cx="1828800" cy="1676400"/>
          </a:xfrm>
          <a:prstGeom prst="wedgeRectCallout">
            <a:avLst>
              <a:gd name="adj1" fmla="val 90042"/>
              <a:gd name="adj2" fmla="val 946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cs typeface="+mj-cs"/>
              </a:rPr>
              <a:t>ศัพท์เฉพาะแทนคำว่า “ตี” สำหรับมโหระทึก คือ “กระทั่ง”</a:t>
            </a:r>
            <a:endParaRPr lang="th-TH" sz="2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th-TH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ดนตรี</a:t>
            </a:r>
            <a:r>
              <a:rPr lang="th-TH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อุษาคเนย์</a:t>
            </a:r>
            <a:r>
              <a:rPr lang="th-TH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th-TH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h-TH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ยุคประวัติศาสตร์</a:t>
            </a:r>
            <a:endParaRPr lang="th-TH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ชื่อเรื่อง 5"/>
          <p:cNvSpPr txBox="1">
            <a:spLocks/>
          </p:cNvSpPr>
          <p:nvPr/>
        </p:nvSpPr>
        <p:spPr>
          <a:xfrm>
            <a:off x="0" y="304800"/>
            <a:ext cx="9144000" cy="111283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ยุคประวัติศาสตร์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รูปภาพ 5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76400"/>
            <a:ext cx="2743200" cy="396240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4800600" y="27432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sz="2800" dirty="0" err="1" smtClean="0">
                <a:solidFill>
                  <a:schemeClr val="bg1"/>
                </a:solidFill>
                <a:cs typeface="+mj-cs"/>
              </a:rPr>
              <a:t>บริเวณ</a:t>
            </a:r>
            <a:r>
              <a:rPr sz="2800" dirty="0" err="1">
                <a:solidFill>
                  <a:schemeClr val="bg1"/>
                </a:solidFill>
                <a:cs typeface="+mj-cs"/>
              </a:rPr>
              <a:t>คาบสมุทร</a:t>
            </a:r>
            <a:r>
              <a:rPr sz="2800" dirty="0" err="1" smtClean="0">
                <a:solidFill>
                  <a:schemeClr val="bg1"/>
                </a:solidFill>
                <a:cs typeface="+mj-cs"/>
              </a:rPr>
              <a:t>ภาคใต้</a:t>
            </a:r>
            <a:r>
              <a:rPr sz="28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sz="2800" dirty="0" err="1">
                <a:solidFill>
                  <a:schemeClr val="bg1"/>
                </a:solidFill>
                <a:cs typeface="+mj-cs"/>
              </a:rPr>
              <a:t>ได้พบประติมากรรมรูปพระวิษณุหรือพระนารายณ์</a:t>
            </a:r>
            <a:r>
              <a:rPr sz="2800" dirty="0">
                <a:solidFill>
                  <a:schemeClr val="bg1"/>
                </a:solidFill>
                <a:cs typeface="+mj-cs"/>
              </a:rPr>
              <a:t> </a:t>
            </a:r>
            <a:r>
              <a:rPr sz="2800" dirty="0" err="1">
                <a:solidFill>
                  <a:schemeClr val="bg1"/>
                </a:solidFill>
                <a:cs typeface="+mj-cs"/>
              </a:rPr>
              <a:t>เทพเจ้าสำคัญองค์หนึ่งในศาสนาพราหมณ์หรือฮินดูสลักจากหิน</a:t>
            </a:r>
            <a:r>
              <a:rPr sz="2800" dirty="0">
                <a:solidFill>
                  <a:schemeClr val="bg1"/>
                </a:solidFill>
                <a:cs typeface="+mj-cs"/>
              </a:rPr>
              <a:t> </a:t>
            </a:r>
            <a:r>
              <a:rPr sz="2800" dirty="0" err="1">
                <a:solidFill>
                  <a:schemeClr val="bg1"/>
                </a:solidFill>
                <a:cs typeface="+mj-cs"/>
              </a:rPr>
              <a:t>มีอายุเก่าแก่ที่สุด</a:t>
            </a:r>
            <a:r>
              <a:rPr sz="2800" dirty="0">
                <a:solidFill>
                  <a:schemeClr val="bg1"/>
                </a:solidFill>
                <a:cs typeface="+mj-cs"/>
              </a:rPr>
              <a:t> </a:t>
            </a:r>
            <a:r>
              <a:rPr sz="2800" dirty="0" err="1">
                <a:solidFill>
                  <a:schemeClr val="bg1"/>
                </a:solidFill>
                <a:cs typeface="+mj-cs"/>
              </a:rPr>
              <a:t>คือ</a:t>
            </a:r>
            <a:r>
              <a:rPr sz="2800" dirty="0">
                <a:solidFill>
                  <a:schemeClr val="bg1"/>
                </a:solidFill>
                <a:cs typeface="+mj-cs"/>
              </a:rPr>
              <a:t> </a:t>
            </a:r>
            <a:r>
              <a:rPr sz="2800" dirty="0" err="1">
                <a:solidFill>
                  <a:schemeClr val="bg1"/>
                </a:solidFill>
                <a:cs typeface="+mj-cs"/>
              </a:rPr>
              <a:t>ราวพุทธศตวรรษที่</a:t>
            </a:r>
            <a:r>
              <a:rPr sz="2800" dirty="0">
                <a:solidFill>
                  <a:schemeClr val="bg1"/>
                </a:solidFill>
                <a:cs typeface="+mj-cs"/>
              </a:rPr>
              <a:t> ๑๐ </a:t>
            </a:r>
            <a:r>
              <a:rPr sz="2800" dirty="0" err="1">
                <a:solidFill>
                  <a:schemeClr val="bg1"/>
                </a:solidFill>
                <a:cs typeface="+mj-cs"/>
              </a:rPr>
              <a:t>ที่ศาลาทึง</a:t>
            </a:r>
            <a:r>
              <a:rPr sz="2800" dirty="0">
                <a:solidFill>
                  <a:schemeClr val="bg1"/>
                </a:solidFill>
                <a:cs typeface="+mj-cs"/>
              </a:rPr>
              <a:t> </a:t>
            </a:r>
            <a:r>
              <a:rPr sz="2800" dirty="0" err="1">
                <a:solidFill>
                  <a:schemeClr val="bg1"/>
                </a:solidFill>
                <a:cs typeface="+mj-cs"/>
              </a:rPr>
              <a:t>อำเภอไชยา</a:t>
            </a:r>
            <a:r>
              <a:rPr sz="2800" dirty="0">
                <a:solidFill>
                  <a:schemeClr val="bg1"/>
                </a:solidFill>
                <a:cs typeface="+mj-cs"/>
              </a:rPr>
              <a:t> </a:t>
            </a:r>
            <a:r>
              <a:rPr sz="2800" dirty="0" err="1">
                <a:solidFill>
                  <a:schemeClr val="bg1"/>
                </a:solidFill>
                <a:cs typeface="+mj-cs"/>
              </a:rPr>
              <a:t>จังหวัดสุราษฎร์</a:t>
            </a:r>
            <a:r>
              <a:rPr sz="2800" dirty="0" err="1" smtClean="0">
                <a:solidFill>
                  <a:schemeClr val="bg1"/>
                </a:solidFill>
                <a:cs typeface="+mj-cs"/>
              </a:rPr>
              <a:t>ธานี</a:t>
            </a:r>
            <a:endParaRPr sz="2800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8" name="ตัวยึดเนื้อหา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3810000"/>
            <a:ext cx="2057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ชื่อเรื่อง 5"/>
          <p:cNvSpPr txBox="1">
            <a:spLocks/>
          </p:cNvSpPr>
          <p:nvPr/>
        </p:nvSpPr>
        <p:spPr>
          <a:xfrm>
            <a:off x="0" y="304800"/>
            <a:ext cx="9144000" cy="111283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ยุคประวัติศาสตร์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4800" y="1923395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มี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ลักษณะทางประติมาณวิทยาคล้ายคลึงกับเทวรูปพระวิษณุ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ที่พบในลุ่มแม่น้ำกฤษณาทางภาคตะวันออกเฉียงใต้ของอินเดียที่มีอายุอยู่ในราวพุทธศตวรรษที่ ๘-๑๐ 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เช่น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ลักษณะของพระหัตถ์ซ้ายล่างทรงถือสังข์อยู่ในระดับพระโสณี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พระหัตถ์ขวาบนอยู่ท่าอภัยมุทรา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ปางป้องกันภัย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พระหัตถ์ขวาล่างทรงถือคฑา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ส่วนพระหัตถ์ซ้ายบนซึ่งหักหายไปคงจะถือจักร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ลักษณะผ้านุ่งและผ้าซึ่งม้วนห้อยลงด้านหน้า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กุณฑลหรือตุ้มหูประดับพู่ยาว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เป็นต้น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พิริยะ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ไกรฤกษ์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, ๒๕๒๓, </a:t>
            </a:r>
            <a:r>
              <a:rPr sz="280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หน้า</a:t>
            </a:r>
            <a:r>
              <a:rPr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๒๔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    </a:t>
            </a:r>
            <a:endParaRPr sz="28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981200"/>
            <a:ext cx="33528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ชื่อเรื่อง 5"/>
          <p:cNvSpPr txBox="1">
            <a:spLocks/>
          </p:cNvSpPr>
          <p:nvPr/>
        </p:nvSpPr>
        <p:spPr>
          <a:xfrm>
            <a:off x="0" y="304800"/>
            <a:ext cx="9144000" cy="111283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ยุคประวัติศาสตร์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4800" y="1923395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	 นอกจากนี้บันทึกหรือจดหมายเหตุของจีนที่เขียนขึ้นประมาณระหว่างกลางพุทธศตวรรษที่ ๑๑ ถึงกลางพุทธศตวรรษที่ ๑๒ ยังได้กล่าวถึงการดนตรีของชาวเมืองต่างๆ บนคาบสมุทรนี้ไว้ด้วย เช่น</a:t>
            </a:r>
          </a:p>
          <a:p>
            <a:pPr algn="thaiDist"/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      อาณาจักรตุนชุนที่กล่าวมาแล้วในพุทธศตวรรษที่ ๖-๘ จดหมายเหตุในพุทธศตวรรษได้กล่าวว่า</a:t>
            </a:r>
          </a:p>
          <a:p>
            <a:pPr algn="thaiDist"/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     “เมื่อประชาชนเจ็บป่วยในอาณาจักรนี้เจ็บป่วย เขาก็แสดงความปรารถนาที่จะปลงศพ  ของเขากับนก คนอื่นๆ จึงนำเขาออกมานอกเมืองพร้อมกับมีคนร้องเพลงและฟ้อนรำ    และจะมีนกมาจิกกินผู้ป่วยเหล่านั้น กระดูกที่เหลือจะเผาใส่ไหและนำไปทิ้งทะเล…”   ( </a:t>
            </a:r>
            <a:r>
              <a:rPr lang="th-TH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มจ.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สุ</a:t>
            </a:r>
            <a:r>
              <a:rPr lang="th-TH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ภัทรดิศ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ดิศกุล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, ๒๕๒๒, หน้า ๒๙)</a:t>
            </a:r>
            <a:endParaRPr sz="28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7239000" y="4474192"/>
            <a:ext cx="11430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228600" y="4876800"/>
            <a:ext cx="990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th-TH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ดนตรี</a:t>
            </a:r>
            <a:r>
              <a:rPr lang="th-TH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อุษาคเนย์</a:t>
            </a:r>
            <a:r>
              <a:rPr lang="th-TH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th-TH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h-TH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ยุคก่อนประวัติศาสตร์</a:t>
            </a:r>
            <a:endParaRPr lang="th-TH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ชื่อเรื่อง 5"/>
          <p:cNvSpPr txBox="1">
            <a:spLocks/>
          </p:cNvSpPr>
          <p:nvPr/>
        </p:nvSpPr>
        <p:spPr>
          <a:xfrm>
            <a:off x="0" y="304800"/>
            <a:ext cx="9144000" cy="111283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ยุคประวัติศาสตร์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4800" y="1923395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	สำหรับขนบประเพณีของอาณาจักร</a:t>
            </a:r>
            <a:r>
              <a:rPr lang="th-TH" sz="32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ลิน</a:t>
            </a:r>
            <a:r>
              <a:rPr lang="th-TH" sz="3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ยี่ในพุทธศตวรรษที่ ๑๐ มีดังนี้ </a:t>
            </a:r>
          </a:p>
          <a:p>
            <a:pPr algn="thaiDist"/>
            <a:r>
              <a:rPr lang="th-TH" sz="3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</a:t>
            </a:r>
          </a:p>
          <a:p>
            <a:pPr algn="thaiDist"/>
            <a:r>
              <a:rPr lang="th-TH" sz="3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   	“… ทั้งหญิงและชายมีแต่เพียงผ้าฝ้ายผืนเดียวห่อหุ้มร่างกาย เรียกว่า </a:t>
            </a:r>
            <a:r>
              <a:rPr lang="th-TH" sz="32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กิเป</a:t>
            </a:r>
            <a:r>
              <a:rPr lang="th-TH" sz="3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Ki-pei</a:t>
            </a:r>
            <a:r>
              <a:rPr lang="en-US" sz="3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)… </a:t>
            </a:r>
            <a:r>
              <a:rPr lang="th-TH" sz="3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พระราชาทรงสวมพระมาลาทรงสูง ประดับด้วยดอกไม้ทองและพู่ไหม เมื่อพระองค์เสด็จออกจากพระราชวัง ก็จะทรงช้าง มีขบวนแห่แหน ประกอบด้วยสังข์และกลองนำหน้า  ทรงมีกลดทำด้วยผ้า</a:t>
            </a:r>
            <a:r>
              <a:rPr lang="th-TH" sz="32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กิเป</a:t>
            </a:r>
            <a:r>
              <a:rPr lang="th-TH" sz="3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กั้น และล้อมรอบไปด้วยข้าราชบริพาร…”</a:t>
            </a:r>
            <a:endParaRPr sz="32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1752600" y="4267200"/>
            <a:ext cx="18288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105400"/>
            <a:ext cx="19304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ชื่อเรื่อง 5"/>
          <p:cNvSpPr txBox="1">
            <a:spLocks/>
          </p:cNvSpPr>
          <p:nvPr/>
        </p:nvSpPr>
        <p:spPr>
          <a:xfrm>
            <a:off x="0" y="304800"/>
            <a:ext cx="9144000" cy="111283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ยุคประวัติศาสตร์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4800" y="15240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	อาณาจักรลังกาสุกะ (</a:t>
            </a:r>
            <a:r>
              <a:rPr lang="en-US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Langkasuka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, Lang-</a:t>
            </a:r>
            <a:r>
              <a:rPr lang="en-US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Ya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en-US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Haiu,Lang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en-US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Chia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en-US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Shu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อยู่ทางทิศใต้ของอาณาจักรตามพรลิงค์ อาณาเขตทางเหนือถึงคอคอดกระทางใต้แหลมมาลายู สันนิษฐานว่า มีศูนย์กลางอยู่ที่ปัตตานี ตะกั่วป่าและตรัง  มีพัฒนาการเป็นบ้านเมืองมาตั้งแต่พุทธศตวรรษที่ ๑๓ - ๑๔ เคยตกอยู่ใต้อำนาจของอาณาจักรฟูนานและติดต่อทางการทูตกับจีน ในเมื่อ พ.ศ.๑๐๕๒ พงศาวดารจีนชื่อ </a:t>
            </a:r>
            <a:r>
              <a:rPr lang="th-TH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ม้าต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วนหลิน (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Ma-</a:t>
            </a:r>
            <a:r>
              <a:rPr lang="en-US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Tua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-Lin) 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บันทึกไว้เมื่อพุทธศตวรรษที่18 ทำให้ทราบว่า สภาพบ้านเมืองมีกษัตริย์ปกครอง ในเมืองมีประตู ๒ ชั้น มีกำแพง มีป้อมปราการ  ประชาชนทั้งชายหญิงไม่สวมเสื้อ  ไว้ผมลุ่ยประบ่านุ่งผ้าฝ้ายหรือโสร่งที่เรียกว่า กันมาน (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Kan-Man) 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กษัตริย์และขุนนางผู้ใหญ่มีผ้าชิ้นหนึ่งพาดบ่า มีสายคาดเอว คาดเข็มขัดทอง สวมต่างหู ข้อมูลนอกนั้นไม่ปรากฏ  สำหรับอาณาจักรลัง</a:t>
            </a:r>
            <a:r>
              <a:rPr lang="th-TH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ยาซู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หรือลังกะสุกะ ก็ได้ติดต่อกับประเทศจีนเป็นครั้งแรกใน พ.ศ.๑๐๕๘  ปรากฏว่าพระราชาในขณะนั้นทรงพระนามว่า </a:t>
            </a:r>
            <a:r>
              <a:rPr lang="th-TH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ภคทัตต์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และจดหมายเหตุสมัยราชวงศ์เหลียง (พุทธศตวรรษที่ ๑๑) ก็ได้กล่าวถึงอาณาจักรนี้ไว้ว่า</a:t>
            </a:r>
            <a:endParaRPr sz="28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ชื่อเรื่อง 5"/>
          <p:cNvSpPr txBox="1">
            <a:spLocks/>
          </p:cNvSpPr>
          <p:nvPr/>
        </p:nvSpPr>
        <p:spPr>
          <a:xfrm>
            <a:off x="0" y="304800"/>
            <a:ext cx="9144000" cy="111283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ยุคประวัติศาสตร์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4800" y="20574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i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	 “ประชาชนทั้งชายและหญิงสยายผมและสวมเสื้อไม่มีแขนทำด้วยผ้ากันมัน อันทอด้วยฝ้าย</a:t>
            </a:r>
            <a:r>
              <a:rPr lang="th-TH" sz="3200" i="1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กิเป</a:t>
            </a:r>
            <a:r>
              <a:rPr lang="th-TH" sz="3200" i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พระราชาและขุนนางในราชอาณาจักรมีผ้าสีแดงรุ่งอรุณคลุมอยู่ข้างบนหลังอีกชั้นหนึ่ง คลุมอยู่บนบ่าทั้งสองข้าง ทั้งพระราชาและขุนนางต่างก็คาดเข็มขัดทอด้วยด้วยเชือกทอง และสวมต่างหูทองเป็นวงกลม สตรีแต่งกายด้วยผ้าห่มอย่างสวยงามประดับด้วยเพชรพลอย  กำแพงในประเทศก่อด้วยอิฐ ซึ่งมีบานประตู ๒ บานและมี</a:t>
            </a:r>
            <a:r>
              <a:rPr lang="th-TH" sz="3200" i="1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พลับพลา</a:t>
            </a:r>
            <a:r>
              <a:rPr lang="th-TH" sz="3200" i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ตั้งอยู่บนลาน เมื่อราชาเสด็จออกจากพระราชวัง พระองค์ช้าง มีกลดสีขาวกั้น มีกลองและนำธงนำหน้า มีทหารซึ่งมีท่าทางดุร้ายแวดล้อม”</a:t>
            </a:r>
            <a:endParaRPr sz="3200" i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6934200" y="50292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ชื่อเรื่อง 5"/>
          <p:cNvSpPr txBox="1">
            <a:spLocks/>
          </p:cNvSpPr>
          <p:nvPr/>
        </p:nvSpPr>
        <p:spPr>
          <a:xfrm>
            <a:off x="0" y="304800"/>
            <a:ext cx="9144000" cy="111283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ยุคประวัติศาสตร์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4800" y="1752600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	</a:t>
            </a:r>
            <a:r>
              <a:rPr lang="th-TH" sz="26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ที่ฉี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ตูหรือจิถู   </a:t>
            </a:r>
            <a:r>
              <a:rPr lang="th-TH" sz="26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ม้าต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วนลิ</a:t>
            </a:r>
            <a:r>
              <a:rPr lang="th-TH" sz="26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นได้กล่าว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บรรยายถึงสภาพของอาณาจักรจิถูหรือดินแดงไว้ในราวกลางพุทธศตวรรษที่ ๑๒  แสดงให้เห็นสภาพของอาณาจักรต่างๆ ในแหลมมลายูในขณะนั้นได้บ้าง </a:t>
            </a:r>
          </a:p>
          <a:p>
            <a:pPr algn="thaiDist"/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    	 “ราชวงศ์ของพระราชาแห่ง</a:t>
            </a:r>
            <a:r>
              <a:rPr lang="th-TH" sz="26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อาณาขจักร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จิถู(</a:t>
            </a:r>
            <a:r>
              <a:rPr lang="en-US" sz="26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Ch’il-t’an</a:t>
            </a:r>
            <a:r>
              <a:rPr lang="en-US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คือ โคตรมะ) และพระราชาเองก็ทรงพระนามว่าลิฟูโตชิ (</a:t>
            </a:r>
            <a:r>
              <a:rPr lang="en-US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Li-fu-to-</a:t>
            </a:r>
            <a:r>
              <a:rPr lang="en-US" sz="26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shi</a:t>
            </a:r>
            <a:r>
              <a:rPr lang="en-US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เราไม่ทราบว่า</a:t>
            </a:r>
            <a:r>
              <a:rPr lang="th-TH" sz="26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บรรพบุรุษ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ของพระองค์เก่าขึ้นไป ถึงแค่ไหน กล่าวกันเพียงแต่ว่าพระบิดาของพระองค์ได้ทรงพระราชสมบัติเพื่อเสด็จออกทรงผนวชและพระราชาองค์นี้ก็ได้ขึ้นครองราชย์มา ๑๖ ปีแล้ว(คงนับจาก พ.ศ.๑๑๕๒ อันเป็นเวลาที่คณะทูตจีนเดินทางเข้ามาในราชอาณาจักร) พระเจ้าลิฟูโตซีทรงมีพระชายา ๓ องค์  แต่ละองค์ก็ทรงเป็นพระราชธิดาของอาณาจักรข้างเคียง พระราชาประทับอยู่  ในเมือง</a:t>
            </a:r>
            <a:r>
              <a:rPr lang="th-TH" sz="26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เซงฉิ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6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Seng-ch’j</a:t>
            </a:r>
            <a:r>
              <a:rPr lang="en-US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หรือ </a:t>
            </a:r>
            <a:r>
              <a:rPr lang="th-TH" sz="26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เซงเจง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6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Seng-che</a:t>
            </a:r>
            <a:r>
              <a:rPr lang="en-US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)  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อันเป็นเมืองที่มีกำแพงล้อมรอบ ๓ ชั้น บรรดาประตูเมืองอยู่ห่างกันราวแห่งละ 100 ก้าว ประตูแต่ละแห่งมีกระดิ่งทองสลักแขวนไว้เป็นพวง…</a:t>
            </a:r>
            <a:endParaRPr sz="2600" i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ชื่อเรื่อง 5"/>
          <p:cNvSpPr txBox="1">
            <a:spLocks/>
          </p:cNvSpPr>
          <p:nvPr/>
        </p:nvSpPr>
        <p:spPr>
          <a:xfrm>
            <a:off x="0" y="304800"/>
            <a:ext cx="9144000" cy="111283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ยุคประวัติศาสตร์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4800" y="2210812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(ต่อ)…</a:t>
            </a:r>
            <a:r>
              <a:rPr lang="th-TH" sz="32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ผุ้</a:t>
            </a:r>
            <a:r>
              <a:rPr lang="th-TH" sz="32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ที่บิดามารดาหรือพี่ชายตายจะโกนศีรษะและนุ่งห่มขาว เขาสร้างกระท่อม ไม้ไผ่ขึ้นเหนือน้ำ ในนั้นมีเศษไม้ชิ้นเล็ก ๆ เต็ม และใส่ซากศพเข้าไปไว้ด้วย ต่อจากนั้นเขาจึงชักธงเผาเครื่องหอม เป่าสังข์และตีกลอง ในขณะเดียวกันก็จุดไฟเข้ากับเศษไม้เหล่านั้นและเผาซากศพ ในที่สุดทุกสิ่งทุกอย่างก็จมหายไปในน้ำ พิธีปลงศพของอาณาจักรจิถูย่อมเป็นเช่นนี้เสมอ…” (ประวัติศาสตร์เอเชียอาคเนย์ถึง พ.ศ.๒๐๐๐ หน้า ๓๓ – ๓๔)</a:t>
            </a:r>
            <a:endParaRPr sz="3200" i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5715000" y="3124200"/>
            <a:ext cx="2667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ชื่อเรื่อง 5"/>
          <p:cNvSpPr txBox="1">
            <a:spLocks/>
          </p:cNvSpPr>
          <p:nvPr/>
        </p:nvSpPr>
        <p:spPr>
          <a:xfrm>
            <a:off x="0" y="304800"/>
            <a:ext cx="9144000" cy="111283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ยุคประวัติศาสตร์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4800" y="18288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	พิธีต้อนรับคณะทูตจีนมีขบวนช้างทรง เครื่องต้นประดับขนนกยูงและขบวนชายหญิงอีกประมาณ ๑๐๐ คน เป่าสังข์และตีกลอง   นำคณะทูตเข้าเฝ้าถวายราช</a:t>
            </a:r>
            <a:r>
              <a:rPr lang="th-TH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สานส์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…” (พิริยะ ไกรฤกษ์, ๒๕๒๓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หน้า ๓๓)</a:t>
            </a:r>
          </a:p>
          <a:p>
            <a:pPr algn="thaiDist"/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	พ.ศ.๑๒๑๔ เมื่อพระภิกษุอี้</a:t>
            </a:r>
            <a:r>
              <a:rPr lang="th-TH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จิง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ได้เดินทางมาจากประเทศจีนไปยังประเทศอินเดียเป็นครั้งแรก แห่งแรกที่ท่านได้แวะพักหลังจากออกเดินทางจากเมืองกวางตุ้งมาไม่ถึง ๒๐ วัน ก็คือ </a:t>
            </a:r>
            <a:r>
              <a:rPr lang="th-TH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อาณาจักรโฟ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ชิ (</a:t>
            </a:r>
            <a:r>
              <a:rPr lang="en-US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Fo</a:t>
            </a:r>
            <a:r>
              <a:rPr lang="en-US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-shih) 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ท่านได้หยุดพักอยู่ที่นั่น ๖ เดือน เพื่อศึกษาไวยากรณ์ภาษาสันสกฤตและได้บันทึกว่า        </a:t>
            </a:r>
          </a:p>
          <a:p>
            <a:pPr algn="thaiDist"/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      “…พระราชวังมีระฆัง 2 ใบ ใบหนึ่งหล่อด้วยทองและอีกใบหนึ่งหล่อด้วยเงิน เขาเคาะระฆังนี้ถ้า</a:t>
            </a:r>
            <a:r>
              <a:rPr lang="th-TH" sz="28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อาณาจักรป</a:t>
            </a:r>
            <a:r>
              <a:rPr lang="th-TH" sz="28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ยุรุกราน ทั้งนี้เพื่อจะรับคำทำนายจากเสียงระฆังนั้น...มีดนตรีที่แปลกประหลาดโดยเฉพาะ และมีการฟ้อนรำที่ละเอียดอ่อน เกี่ยวกับดนตรีและการฟ้อนรำนี้จดหมายเหตุจีน  ได้กล่าวถึงรายเอียดไว้อย่างยืดยาว..”</a:t>
            </a:r>
            <a:endParaRPr sz="2800" i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2743200" y="2209800"/>
            <a:ext cx="2133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2286000" y="48006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609600" y="52578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6553200" y="5257800"/>
            <a:ext cx="7620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7924800" y="5181600"/>
            <a:ext cx="7620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3657600" y="5638800"/>
            <a:ext cx="990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/>
          <p:cNvSpPr/>
          <p:nvPr/>
        </p:nvSpPr>
        <p:spPr>
          <a:xfrm>
            <a:off x="6477000" y="5638800"/>
            <a:ext cx="24384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22626" y="200194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876800" y="20574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lang="th-TH" sz="2400" dirty="0" smtClean="0">
                <a:solidFill>
                  <a:schemeClr val="bg1"/>
                </a:solidFill>
                <a:cs typeface="Angsana New" pitchFamily="18" charset="-34"/>
              </a:rPr>
              <a:t>๕,๐๐๐</a:t>
            </a:r>
            <a:r>
              <a:rPr sz="2400" smtClean="0">
                <a:solidFill>
                  <a:schemeClr val="bg1"/>
                </a:solidFill>
                <a:cs typeface="Angsana New" pitchFamily="18" charset="-34"/>
              </a:rPr>
              <a:t> </a:t>
            </a:r>
            <a:r>
              <a:rPr sz="2400">
                <a:solidFill>
                  <a:schemeClr val="bg1"/>
                </a:solidFill>
                <a:cs typeface="Angsana New" pitchFamily="18" charset="-34"/>
              </a:rPr>
              <a:t>ปีมาแล้ว บรรพชนคน</a:t>
            </a:r>
            <a:r>
              <a:rPr sz="2400" smtClean="0">
                <a:solidFill>
                  <a:schemeClr val="bg1"/>
                </a:solidFill>
                <a:cs typeface="Angsana New" pitchFamily="18" charset="-34"/>
              </a:rPr>
              <a:t>อุษาคเนย์เริ่ม</a:t>
            </a:r>
            <a:r>
              <a:rPr sz="2400">
                <a:solidFill>
                  <a:schemeClr val="bg1"/>
                </a:solidFill>
                <a:cs typeface="Angsana New" pitchFamily="18" charset="-34"/>
              </a:rPr>
              <a:t>ทยอยหยุดร่อนเร่ แล้วตั้งหลักแหล่งอยู่เป็นที่เป็นทาง บางแห่งรวมกันเป็นชุมชนหมู่บ้านขนาด</a:t>
            </a:r>
            <a:r>
              <a:rPr sz="2400" smtClean="0">
                <a:solidFill>
                  <a:schemeClr val="bg1"/>
                </a:solidFill>
                <a:cs typeface="Angsana New" pitchFamily="18" charset="-34"/>
              </a:rPr>
              <a:t>เล็ก</a:t>
            </a:r>
            <a:endParaRPr sz="2400">
              <a:solidFill>
                <a:schemeClr val="bg1"/>
              </a:solidFill>
              <a:cs typeface="Angsana New" pitchFamily="18" charset="-34"/>
            </a:endParaRPr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๕,๐๐๐ ปีมาแล้ว  ยุคหิน</a:t>
            </a:r>
            <a:endParaRPr lang="th-TH" sz="6600" b="1" dirty="0"/>
          </a:p>
        </p:txBody>
      </p:sp>
      <p:pic>
        <p:nvPicPr>
          <p:cNvPr id="9" name="รูปภาพ 8" descr="images.jpg"/>
          <p:cNvPicPr>
            <a:picLocks noChangeAspect="1"/>
          </p:cNvPicPr>
          <p:nvPr/>
        </p:nvPicPr>
        <p:blipFill>
          <a:blip r:embed="rId2" cstate="print"/>
          <a:srcRect l="13439"/>
          <a:stretch>
            <a:fillRect/>
          </a:stretch>
        </p:blipFill>
        <p:spPr>
          <a:xfrm>
            <a:off x="228600" y="1828800"/>
            <a:ext cx="4417373" cy="190500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228600" y="3962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sz="2400" smtClean="0">
                <a:solidFill>
                  <a:schemeClr val="bg1"/>
                </a:solidFill>
                <a:cs typeface="Angsana New" pitchFamily="18" charset="-34"/>
              </a:rPr>
              <a:t>คน</a:t>
            </a:r>
            <a:r>
              <a:rPr sz="2400">
                <a:solidFill>
                  <a:schemeClr val="bg1"/>
                </a:solidFill>
                <a:cs typeface="Angsana New" pitchFamily="18" charset="-34"/>
              </a:rPr>
              <a:t>เหล่านี้ใช้เครื่องมือทำจากหิน เรียกภายหลังว่าขวานหิน หรือเครื่องมือหิน ขณะเดียวกันก็ใช้ไม้ไผ่ไป</a:t>
            </a:r>
            <a:r>
              <a:rPr sz="2400" smtClean="0">
                <a:solidFill>
                  <a:schemeClr val="bg1"/>
                </a:solidFill>
                <a:cs typeface="Angsana New" pitchFamily="18" charset="-34"/>
              </a:rPr>
              <a:t>ด้วย</a:t>
            </a:r>
            <a:r>
              <a:rPr lang="th-TH" sz="2400" dirty="0" smtClean="0">
                <a:solidFill>
                  <a:schemeClr val="bg1"/>
                </a:solidFill>
                <a:cs typeface="Angsana New" pitchFamily="18" charset="-34"/>
              </a:rPr>
              <a:t>  </a:t>
            </a:r>
            <a:r>
              <a:rPr sz="2400" smtClean="0">
                <a:solidFill>
                  <a:schemeClr val="bg1"/>
                </a:solidFill>
                <a:cs typeface="Angsana New" pitchFamily="18" charset="-34"/>
              </a:rPr>
              <a:t>รู้จัก</a:t>
            </a:r>
            <a:r>
              <a:rPr sz="2400">
                <a:solidFill>
                  <a:schemeClr val="bg1"/>
                </a:solidFill>
                <a:cs typeface="Angsana New" pitchFamily="18" charset="-34"/>
              </a:rPr>
              <a:t>ทำนาปลูกข้าวเหนียวกินเป็นอาหารหลัก, เลี้ยงวัวควายไว้ใช้งาน, ทอผ้า, ทำลูกปัดเป็นเครื่องรางป้องกันผีร้าย, มีพิธีทำ</a:t>
            </a:r>
            <a:r>
              <a:rPr sz="2400" smtClean="0">
                <a:solidFill>
                  <a:schemeClr val="bg1"/>
                </a:solidFill>
                <a:cs typeface="Angsana New" pitchFamily="18" charset="-34"/>
              </a:rPr>
              <a:t>ศพ</a:t>
            </a:r>
            <a:endParaRPr lang="th-TH" sz="2400" dirty="0" smtClean="0">
              <a:solidFill>
                <a:schemeClr val="bg1"/>
              </a:solidFill>
              <a:cs typeface="Angsana New" pitchFamily="18" charset="-34"/>
            </a:endParaRPr>
          </a:p>
          <a:p>
            <a:pPr algn="thaiDist"/>
            <a:r>
              <a:rPr lang="th-TH" sz="2400" dirty="0" smtClean="0">
                <a:solidFill>
                  <a:schemeClr val="bg1"/>
                </a:solidFill>
                <a:cs typeface="Angsana New" pitchFamily="18" charset="-34"/>
              </a:rPr>
              <a:t>	</a:t>
            </a:r>
            <a:r>
              <a:rPr sz="2400" smtClean="0">
                <a:solidFill>
                  <a:schemeClr val="bg1"/>
                </a:solidFill>
                <a:cs typeface="Angsana New" pitchFamily="18" charset="-34"/>
              </a:rPr>
              <a:t>แหล่ง</a:t>
            </a:r>
            <a:r>
              <a:rPr sz="2400">
                <a:solidFill>
                  <a:schemeClr val="bg1"/>
                </a:solidFill>
                <a:cs typeface="Angsana New" pitchFamily="18" charset="-34"/>
              </a:rPr>
              <a:t>สำคัญของคนยุคนี้อยู่ที่มนุษย์ชวาในอินโดนีเซีย, มนุษย์ลำปางในไทย และยังมีที่อื่นๆ ในไทยอีก เช่น บ้านโนนนกทา (ขอนแก่น), บ้านเชียง (อุดรธานี), บ้านโนนวัด (นครราชสีมา), ถ้ำลอด (แม่ฮ่องสอน), บ้านเก่า (กาญจนบุรี), บ้านโคกพนมดี (ชลบุรี), ถ้ำหมอเขียว (กระบี่), ฯลฯ </a:t>
            </a:r>
          </a:p>
          <a:p>
            <a:pPr algn="thaiDist"/>
            <a:endParaRPr sz="240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33800" y="0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๕,๐๐๐ ปีมาแล้ว  ยุคหิน</a:t>
            </a:r>
            <a:endParaRPr lang="th-TH" sz="66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2400" y="15240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6000" b="1" dirty="0" smtClean="0">
                <a:solidFill>
                  <a:schemeClr val="bg1"/>
                </a:solidFill>
                <a:cs typeface="+mj-cs"/>
              </a:rPr>
              <a:t>“วัฒนธรรมไม้ไผ่” </a:t>
            </a:r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เครื่องดนตรีแรกสุดของ</a:t>
            </a:r>
            <a:r>
              <a:rPr lang="th-TH" sz="3200" b="1" dirty="0" err="1" smtClean="0">
                <a:solidFill>
                  <a:schemeClr val="bg1"/>
                </a:solidFill>
                <a:cs typeface="+mj-cs"/>
              </a:rPr>
              <a:t>อุษาคเนย์</a:t>
            </a:r>
          </a:p>
          <a:p>
            <a:pPr algn="thaiDist"/>
            <a:endParaRPr lang="th-TH" sz="1000" b="1" dirty="0" smtClean="0">
              <a:solidFill>
                <a:schemeClr val="bg1"/>
              </a:solidFill>
              <a:cs typeface="+mj-cs"/>
            </a:endParaRPr>
          </a:p>
          <a:p>
            <a:pPr algn="thaiDist"/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๕,๐๐๐ ปีมาแล้ว คนสุวรรณภูมิ เริ่มทำเครื่องดนตรี “วัฒนธรรมไม้ไผ่” เพื่อพิธีกรรมสื่อสารกับอำนาจเหนือธรรมชาติ โดยใช้ไม้ไผ่ขนาดต่างๆ มีชื่อเรียกภายหลังว่า </a:t>
            </a:r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cs typeface="+mj-cs"/>
              </a:rPr>
              <a:t>“เกราะ”   “โกร่ง”   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และ   </a:t>
            </a:r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cs typeface="+mj-cs"/>
              </a:rPr>
              <a:t>“กรับ” </a:t>
            </a:r>
            <a:endParaRPr sz="3200" b="1">
              <a:solidFill>
                <a:schemeClr val="accent6">
                  <a:lumMod val="75000"/>
                </a:schemeClr>
              </a:solidFill>
              <a:uFill>
                <a:solidFill>
                  <a:srgbClr val="FF0000"/>
                </a:solidFill>
              </a:uFill>
              <a:cs typeface="+mj-cs"/>
            </a:endParaRPr>
          </a:p>
        </p:txBody>
      </p:sp>
      <p:pic>
        <p:nvPicPr>
          <p:cNvPr id="7" name="รูปภาพ 6" descr="weekly02092554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343400"/>
            <a:ext cx="4773976" cy="2377440"/>
          </a:xfrm>
          <a:prstGeom prst="rect">
            <a:avLst/>
          </a:prstGeom>
        </p:spPr>
      </p:pic>
      <p:pic>
        <p:nvPicPr>
          <p:cNvPr id="13" name="รูปภาพ 12"/>
          <p:cNvPicPr/>
          <p:nvPr/>
        </p:nvPicPr>
        <p:blipFill>
          <a:blip r:embed="rId3" cstate="print"/>
          <a:srcRect t="10345"/>
          <a:stretch>
            <a:fillRect/>
          </a:stretch>
        </p:blipFill>
        <p:spPr>
          <a:xfrm>
            <a:off x="5410200" y="4343400"/>
            <a:ext cx="3352800" cy="198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7152" y="6330288"/>
            <a:ext cx="335584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cs typeface="+mj-cs"/>
              </a:rPr>
              <a:t>ชาวข่าใช้ไม้ไผ่กระทุ้งดินประกอบการร้องรำทำเพลง</a:t>
            </a:r>
            <a:endParaRPr lang="th-TH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33800" y="0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๕,๐๐๐ ปีมาแล้ว  ยุคหิน</a:t>
            </a:r>
            <a:endParaRPr lang="th-TH" sz="6600" b="1" dirty="0"/>
          </a:p>
        </p:txBody>
      </p:sp>
      <p:pic>
        <p:nvPicPr>
          <p:cNvPr id="8" name="รูปภาพ 7" descr="20141116_214416.jpg"/>
          <p:cNvPicPr>
            <a:picLocks noChangeAspect="1"/>
          </p:cNvPicPr>
          <p:nvPr/>
        </p:nvPicPr>
        <p:blipFill>
          <a:blip r:embed="rId2" cstate="print"/>
          <a:srcRect l="4167" t="4074" r="7500" b="1111"/>
          <a:stretch>
            <a:fillRect/>
          </a:stretch>
        </p:blipFill>
        <p:spPr>
          <a:xfrm>
            <a:off x="5638800" y="1646207"/>
            <a:ext cx="3205163" cy="1935193"/>
          </a:xfrm>
          <a:prstGeom prst="rect">
            <a:avLst/>
          </a:prstGeom>
        </p:spPr>
      </p:pic>
      <p:pic>
        <p:nvPicPr>
          <p:cNvPr id="9" name="รูปภาพ 8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3657600"/>
            <a:ext cx="3200400" cy="1828800"/>
          </a:xfrm>
          <a:prstGeom prst="rect">
            <a:avLst/>
          </a:prstGeom>
        </p:spPr>
      </p:pic>
      <p:pic>
        <p:nvPicPr>
          <p:cNvPr id="11" name="รูปภาพ 10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5638800"/>
            <a:ext cx="1208968" cy="1068579"/>
          </a:xfrm>
          <a:prstGeom prst="rect">
            <a:avLst/>
          </a:prstGeom>
        </p:spPr>
      </p:pic>
      <p:sp>
        <p:nvSpPr>
          <p:cNvPr id="15" name="สี่เหลี่ยมผืนผ้า 14"/>
          <p:cNvSpPr/>
          <p:nvPr/>
        </p:nvSpPr>
        <p:spPr>
          <a:xfrm>
            <a:off x="228600" y="1829574"/>
            <a:ext cx="5105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cs typeface="+mj-cs"/>
              </a:rPr>
              <a:t>	</a:t>
            </a:r>
            <a:r>
              <a:rPr sz="3200" dirty="0" err="1" smtClean="0">
                <a:cs typeface="+mj-cs"/>
              </a:rPr>
              <a:t>เครื่องดนตรี</a:t>
            </a:r>
            <a:r>
              <a:rPr lang="th-TH" sz="3200" dirty="0" smtClean="0">
                <a:cs typeface="+mj-cs"/>
              </a:rPr>
              <a:t>ประเภทตี เรียกว่า </a:t>
            </a:r>
            <a:r>
              <a:rPr lang="th-TH" sz="4000" b="1" dirty="0" smtClean="0">
                <a:solidFill>
                  <a:srgbClr val="FF0000"/>
                </a:solidFill>
                <a:cs typeface="+mj-cs"/>
              </a:rPr>
              <a:t>“ระนาดหิน” </a:t>
            </a:r>
            <a:endParaRPr lang="th-TH" sz="3200" b="1" dirty="0" smtClean="0">
              <a:solidFill>
                <a:srgbClr val="FF0000"/>
              </a:solidFill>
              <a:cs typeface="+mj-cs"/>
            </a:endParaRPr>
          </a:p>
          <a:p>
            <a:pPr algn="thaiDist"/>
            <a:r>
              <a:rPr lang="th-TH" sz="3200" b="1" dirty="0" smtClean="0">
                <a:cs typeface="+mj-cs"/>
              </a:rPr>
              <a:t>	</a:t>
            </a:r>
            <a:r>
              <a:rPr lang="th-TH" sz="3200" dirty="0" smtClean="0">
                <a:cs typeface="+mj-cs"/>
              </a:rPr>
              <a:t>เป็นหลักฐานแสดงให้เห็นถึงเทคโนโลยีและศิลปะของคนสมัยก่อนประวัติศาสตร์ในภาคใต้ ที่นำหินมาทำเป็น</a:t>
            </a:r>
            <a:r>
              <a:rPr sz="3200" dirty="0" err="1" smtClean="0">
                <a:cs typeface="+mj-cs"/>
              </a:rPr>
              <a:t>ขวาน</a:t>
            </a:r>
            <a:r>
              <a:rPr sz="3200" dirty="0" err="1">
                <a:cs typeface="+mj-cs"/>
              </a:rPr>
              <a:t>หินขัดยาว</a:t>
            </a:r>
            <a:r>
              <a:rPr sz="3200" dirty="0" err="1" smtClean="0">
                <a:cs typeface="+mj-cs"/>
              </a:rPr>
              <a:t>ต่างๆ</a:t>
            </a:r>
            <a:r>
              <a:rPr lang="th-TH" sz="3200" dirty="0" smtClean="0">
                <a:cs typeface="+mj-cs"/>
              </a:rPr>
              <a:t> </a:t>
            </a:r>
            <a:r>
              <a:rPr sz="3200" dirty="0" err="1" smtClean="0">
                <a:cs typeface="+mj-cs"/>
              </a:rPr>
              <a:t>กัน</a:t>
            </a:r>
            <a:r>
              <a:rPr lang="th-TH" sz="3200" dirty="0" smtClean="0">
                <a:cs typeface="+mj-cs"/>
              </a:rPr>
              <a:t> สีขาว ผิวเรียบ มีลวดลายของหินตามธรรมชาติ</a:t>
            </a:r>
            <a:r>
              <a:rPr sz="3200" dirty="0" smtClean="0">
                <a:cs typeface="+mj-cs"/>
              </a:rPr>
              <a:t> </a:t>
            </a:r>
            <a:r>
              <a:rPr sz="3200" dirty="0" err="1" smtClean="0">
                <a:cs typeface="+mj-cs"/>
              </a:rPr>
              <a:t>ผูก</a:t>
            </a:r>
            <a:r>
              <a:rPr sz="3200" dirty="0" err="1">
                <a:cs typeface="+mj-cs"/>
              </a:rPr>
              <a:t>ร้อยด้วยเชือกคล้ายระนาดไม้ในบัจจุ</a:t>
            </a:r>
            <a:r>
              <a:rPr sz="3200" dirty="0" err="1" smtClean="0">
                <a:cs typeface="+mj-cs"/>
              </a:rPr>
              <a:t>บัน</a:t>
            </a:r>
            <a:r>
              <a:rPr lang="th-TH" sz="3200" dirty="0" smtClean="0">
                <a:cs typeface="+mj-cs"/>
              </a:rPr>
              <a:t> ทำให้เคาะแล้วเกิดเสียงต่างกันเป็นเสียงดนตรี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629400" y="5798403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u="sng" dirty="0" smtClean="0">
                <a:cs typeface="+mj-cs"/>
              </a:rPr>
              <a:t>ที่มา</a:t>
            </a:r>
            <a:r>
              <a:rPr lang="th-TH" sz="1600" dirty="0" smtClean="0">
                <a:cs typeface="+mj-cs"/>
              </a:rPr>
              <a:t> พิพิธภัณฑสถานแห่งชาติที่ ๑๑ นครศรีธรรมราช สำนักโบราณคดี และพิพิธภัณฑสถานแห่งชาติ กรมศิลปากร</a:t>
            </a:r>
            <a:endParaRPr lang="th-TH" sz="16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33800" y="0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๓,๐๐๐ ปีมาแล้ว  ยุคโลหะ</a:t>
            </a:r>
            <a:endParaRPr lang="th-TH" sz="66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2400" y="15240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3200" b="1" dirty="0" smtClean="0">
              <a:solidFill>
                <a:schemeClr val="bg1"/>
              </a:solidFill>
              <a:cs typeface="+mj-cs"/>
            </a:endParaRPr>
          </a:p>
          <a:p>
            <a:pPr algn="thaiDist"/>
            <a:endParaRPr lang="th-TH" sz="1000" b="1" dirty="0" smtClean="0">
              <a:solidFill>
                <a:schemeClr val="bg1"/>
              </a:solidFill>
              <a:cs typeface="+mj-cs"/>
            </a:endParaRPr>
          </a:p>
          <a:p>
            <a:pPr algn="thaiDist"/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๓,๐๐๐ ปีมาแล้ว คนสุวรรณภูมิ รู้จักถลุงโลหะด้วยความร้อน แล้วเอามาทุบตีและหล่อหลอมให้ได้รูปเครื่องมือ เครื่องใช้ตามต้องการ</a:t>
            </a:r>
          </a:p>
          <a:p>
            <a:pPr algn="thaiDist"/>
            <a:r>
              <a:rPr lang="th-TH" sz="320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cs typeface="+mj-cs"/>
              </a:rPr>
              <a:t>	โลหะยุคนั้นมีทองแดง, ดีบุก, ตะกั่ว, เหล็ก</a:t>
            </a:r>
            <a:endParaRPr sz="3200">
              <a:solidFill>
                <a:schemeClr val="accent6">
                  <a:lumMod val="75000"/>
                </a:schemeClr>
              </a:solidFill>
              <a:uFill>
                <a:solidFill>
                  <a:srgbClr val="FF0000"/>
                </a:solidFill>
              </a:uFill>
              <a:cs typeface="+mj-cs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114800"/>
            <a:ext cx="3505200" cy="2362200"/>
          </a:xfrm>
          <a:prstGeom prst="rect">
            <a:avLst/>
          </a:prstGeom>
        </p:spPr>
      </p:pic>
      <p:pic>
        <p:nvPicPr>
          <p:cNvPr id="10" name="รูปภาพ 9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4114800"/>
            <a:ext cx="2362200" cy="2362200"/>
          </a:xfrm>
          <a:prstGeom prst="rect">
            <a:avLst/>
          </a:prstGeom>
        </p:spPr>
      </p:pic>
      <p:pic>
        <p:nvPicPr>
          <p:cNvPr id="16" name="รูปภาพ 1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114799"/>
            <a:ext cx="3429000" cy="2384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33800" y="0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๓,๐๐๐ ปีมาแล้ว  ยุคโลหะ</a:t>
            </a:r>
            <a:endParaRPr lang="th-TH" sz="66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648200" y="1982212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+mj-cs"/>
              </a:rPr>
              <a:t>	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สำริด” สามารถเขียนอีกอย่างหนึ่งได้ว่า “สัมฤทธิ์” น่าจะมีรากศัพท์มาจากภาษาสันสกฤต ตรงกับภาษาบาลีว่า </a:t>
            </a:r>
            <a:r>
              <a:rPr lang="th-TH" sz="3200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สมิทฺธิ</a:t>
            </a:r>
            <a:r>
              <a:rPr lang="th-TH" sz="32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แปลว่า “ความสำเร็จ” </a:t>
            </a:r>
          </a:p>
        </p:txBody>
      </p:sp>
      <p:pic>
        <p:nvPicPr>
          <p:cNvPr id="9" name="รูปภาพ 8" descr="B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4267200" cy="2767466"/>
          </a:xfrm>
          <a:prstGeom prst="rect">
            <a:avLst/>
          </a:prstGeom>
        </p:spPr>
      </p:pic>
      <p:sp>
        <p:nvSpPr>
          <p:cNvPr id="13" name="สี่เหลี่ยมผืนผ้า 12"/>
          <p:cNvSpPr/>
          <p:nvPr/>
        </p:nvSpPr>
        <p:spPr>
          <a:xfrm>
            <a:off x="228600" y="4953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สำริด สัมฤทธิ์ ทองสำริด หรือ </a:t>
            </a:r>
            <a:r>
              <a:rPr lang="en-US" sz="32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Bronze </a:t>
            </a:r>
            <a:r>
              <a:rPr lang="th-TH" sz="32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ในภาษาอังกฤษ ก็คือ “โลหะผสม” ที่เกิดขึ้นจากการเทคโนโลยีในการนำแร่ทองแดงจากธรรมชาติมาหลอมผสมรวมกับแร่ธาตุอื่น ๆ เช่นดีบุก ตะกั่ว ในอัตราส่วนที่เหมาะสม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33800" y="0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๓,๐๐๐ ปีมาแล้ว  ยุคโลหะ</a:t>
            </a:r>
            <a:endParaRPr lang="th-TH" sz="6600" b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2400" y="172084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schemeClr val="bg1"/>
                </a:solidFill>
                <a:cs typeface="+mj-cs"/>
              </a:rPr>
              <a:t>          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โลหกร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รมสำริด กระจายตัวไปในพื้นที่ต่างๆ  มีทั้งมากและน้อย เช่นที่โนนนกทา จังหวัดขอนแก่น บ้านเชียง อุดรธานีและลุ่มน้ำป่าสักในเขตจังหวัดนครสวรรค์ ลพบุรี ล้วนมีร่องรอยการถลุงแร่ทองแดงและการหลอมสำริดมายาวนานและมากกว่าที่อื่น ๆ ในประเทศไทย</a:t>
            </a:r>
          </a:p>
          <a:p>
            <a:pPr algn="thaiDist"/>
            <a:r>
              <a:rPr lang="th-TH" sz="3200" dirty="0" smtClean="0">
                <a:solidFill>
                  <a:schemeClr val="bg1"/>
                </a:solidFill>
                <a:cs typeface="+mj-cs"/>
              </a:rPr>
              <a:t>          จนเมื่อราว ๒,๕๐๐ ปีที่แล้ว จึงเริ่มมีการใช้เหล็กเป็นครั้งแรกๆ 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โลหกร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รมเหล็กกระจายตัวไปในวัฒนธรรมตามลุ่มน้ำโบราณ เข้าถึงชุมชนใกล้เส้นทางก่อนชุมชนที่อยู่ห่างไกลออกไป ในขณะที่โลหะสำริดถูกนำมาใช้เป็นเครื่องประดับและงานศิลปะของชุมชนใกล้เส้นทางที่มีความเจริญ และอาจจะไปอยู่ในชุมชนล้าหลังไกลเส้นทางที่ยังไม่มีการถลุงโลหะ แต่ก็นำเครื่องประดับจากชุมชนใกล้ไปใช้จากการติดต่อค้าขายระหว่างกันก็มี</a:t>
            </a:r>
            <a:endParaRPr lang="th-TH" sz="3200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33800" y="0"/>
            <a:ext cx="4485430" cy="623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๓,๐๐๐ ปีมาแล้ว  ยุคโลหะ</a:t>
            </a:r>
            <a:endParaRPr lang="th-TH" sz="66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2400" y="1623060"/>
            <a:ext cx="8763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6000" b="1" dirty="0" smtClean="0">
                <a:solidFill>
                  <a:schemeClr val="bg1"/>
                </a:solidFill>
                <a:cs typeface="+mj-cs"/>
              </a:rPr>
              <a:t>“วัฒนธรรมฆ้อง” </a:t>
            </a:r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สัญลักษณ์เครือญาติ</a:t>
            </a:r>
            <a:r>
              <a:rPr lang="th-TH" sz="3200" b="1" dirty="0" err="1" smtClean="0">
                <a:solidFill>
                  <a:schemeClr val="bg1"/>
                </a:solidFill>
                <a:cs typeface="+mj-cs"/>
              </a:rPr>
              <a:t>อุษาคเนย์</a:t>
            </a:r>
            <a:endParaRPr lang="th-TH" sz="3200" b="1" dirty="0" smtClean="0">
              <a:solidFill>
                <a:schemeClr val="bg1"/>
              </a:solidFill>
              <a:cs typeface="+mj-cs"/>
            </a:endParaRPr>
          </a:p>
          <a:p>
            <a:pPr algn="thaiDist"/>
            <a:endParaRPr lang="th-TH" sz="1000" b="1" dirty="0" smtClean="0">
              <a:solidFill>
                <a:schemeClr val="bg1"/>
              </a:solidFill>
              <a:cs typeface="+mj-cs"/>
            </a:endParaRPr>
          </a:p>
          <a:p>
            <a:pPr algn="thaiDist"/>
            <a:endParaRPr lang="th-TH" sz="1000" b="1" dirty="0" smtClean="0">
              <a:solidFill>
                <a:schemeClr val="bg1"/>
              </a:solidFill>
              <a:cs typeface="+mj-cs"/>
            </a:endParaRPr>
          </a:p>
          <a:p>
            <a:pPr algn="thaiDist"/>
            <a:endParaRPr lang="th-TH" sz="1000" b="1" dirty="0" smtClean="0">
              <a:solidFill>
                <a:schemeClr val="bg1"/>
              </a:solidFill>
              <a:cs typeface="+mj-cs"/>
            </a:endParaRPr>
          </a:p>
          <a:p>
            <a:pPr algn="thaiDist"/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	วัฒนธรรมฆ้อง 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เป็นสัญลักษณ์ร่วมเฉพาะภูมิภาค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อุษาคเนย์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 พบเก่าสุดอายุราว ๓,๐๐๐ ปีมาแล้ว พบที่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ยูน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นาน (ในมณฑลทางใต้ของจีน) , กวางสี  และที่ดง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เซิน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 (ในเวียดนาม)</a:t>
            </a:r>
          </a:p>
          <a:p>
            <a:pPr algn="thaiDist"/>
            <a:r>
              <a:rPr lang="th-TH" sz="3200" dirty="0" smtClean="0">
                <a:solidFill>
                  <a:schemeClr val="bg1"/>
                </a:solidFill>
                <a:cs typeface="+mj-cs"/>
              </a:rPr>
              <a:t>	มีชื่อเรียกหลายอย่าง เช่น </a:t>
            </a:r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กลองทอง 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(ไทย, ลาว), </a:t>
            </a:r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ฆ้องบั้ง 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(ลาว),      </a:t>
            </a:r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กลองกบ 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(กะเหรี่ยง), </a:t>
            </a:r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ฆ้องกบ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, </a:t>
            </a:r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มโหระทึก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 (ไทย), ฯลฯ</a:t>
            </a:r>
            <a:endParaRPr lang="bg-BG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512</Words>
  <Application>Microsoft Office PowerPoint</Application>
  <PresentationFormat>นำเสนอทางหน้าจอ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Office Theme</vt:lpstr>
      <vt:lpstr>ภาพนิ่ง 1</vt:lpstr>
      <vt:lpstr>ดนตรีอุษาคเนย์ ยุคก่อนประวัติศาสตร์</vt:lpstr>
      <vt:lpstr>๕,๐๐๐ ปีมาแล้ว  ยุคหิน</vt:lpstr>
      <vt:lpstr>๕,๐๐๐ ปีมาแล้ว  ยุคหิน</vt:lpstr>
      <vt:lpstr>๕,๐๐๐ ปีมาแล้ว  ยุคหิน</vt:lpstr>
      <vt:lpstr>๓,๐๐๐ ปีมาแล้ว  ยุคโลหะ</vt:lpstr>
      <vt:lpstr>๓,๐๐๐ ปีมาแล้ว  ยุคโลหะ</vt:lpstr>
      <vt:lpstr>๓,๐๐๐ ปีมาแล้ว  ยุคโลหะ</vt:lpstr>
      <vt:lpstr>๓,๐๐๐ ปีมาแล้ว  ยุคโลหะ</vt:lpstr>
      <vt:lpstr>๓,๐๐๐ ปีมาแล้ว  ยุคโลหะ</vt:lpstr>
      <vt:lpstr>๓,๐๐๐ ปีมาแล้ว  ยุคโลหะ</vt:lpstr>
      <vt:lpstr>๓,๐๐๐ ปีมาแล้ว  ยุคโลหะ</vt:lpstr>
      <vt:lpstr>๓,๐๐๐ ปีมาแล้ว  ยุคโลหะ</vt:lpstr>
      <vt:lpstr>๓,๐๐๐ ปีมาแล้ว  ยุคโลหะ</vt:lpstr>
      <vt:lpstr>มโหระทึกในปัจจุบัน</vt:lpstr>
      <vt:lpstr>ดนตรีอุษาคเนย์ ยุคประวัติศาสตร์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XYXY</dc:creator>
  <cp:lastModifiedBy>Office Of Computer Services</cp:lastModifiedBy>
  <cp:revision>57</cp:revision>
  <dcterms:created xsi:type="dcterms:W3CDTF">2014-03-18T10:11:30Z</dcterms:created>
  <dcterms:modified xsi:type="dcterms:W3CDTF">2017-11-30T07:26:22Z</dcterms:modified>
</cp:coreProperties>
</file>