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6" r:id="rId9"/>
    <p:sldId id="265" r:id="rId10"/>
    <p:sldId id="263" r:id="rId11"/>
    <p:sldId id="264" r:id="rId12"/>
    <p:sldId id="267" r:id="rId13"/>
    <p:sldId id="272" r:id="rId14"/>
    <p:sldId id="271" r:id="rId15"/>
    <p:sldId id="270" r:id="rId16"/>
    <p:sldId id="274" r:id="rId17"/>
    <p:sldId id="273" r:id="rId18"/>
    <p:sldId id="269" r:id="rId19"/>
    <p:sldId id="268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36ADC-8666-4D35-A99F-5007AFC517DE}" type="datetimeFigureOut">
              <a:rPr lang="th-TH" smtClean="0"/>
              <a:pPr/>
              <a:t>27/11/60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2767-4234-4DA3-960D-ED23FABD2F9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14678" y="714356"/>
            <a:ext cx="5357850" cy="5143536"/>
          </a:xfrm>
        </p:spPr>
        <p:txBody>
          <a:bodyPr>
            <a:normAutofit fontScale="55000" lnSpcReduction="20000"/>
          </a:bodyPr>
          <a:lstStyle/>
          <a:p>
            <a:r>
              <a:rPr lang="th-TH" dirty="0" smtClean="0">
                <a:solidFill>
                  <a:schemeClr val="tx1"/>
                </a:solidFill>
              </a:rPr>
              <a:t>ดนตรีสมัยอยุธยา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</a:rPr>
              <a:t>เรื่องดนตรีเกี่ยวข้องกับการสร้างกรุงศรีอยุธยา  จากเอกสาร“คำให้การชาวกรุงเก่า” ความว่า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</a:rPr>
              <a:t>​“… ตามที่ซึ่งได้พบหนองโสนให้พระองค์ทรงทราบทุกประการพระเจ้าอู่ทองได้ทรงฟังดังนั้นก็ดีพน</a:t>
            </a:r>
            <a:r>
              <a:rPr lang="th-TH" dirty="0" err="1" smtClean="0">
                <a:solidFill>
                  <a:schemeClr val="tx1"/>
                </a:solidFill>
              </a:rPr>
              <a:t>ระทัย</a:t>
            </a:r>
            <a:r>
              <a:rPr lang="th-TH" dirty="0" smtClean="0">
                <a:solidFill>
                  <a:schemeClr val="tx1"/>
                </a:solidFill>
              </a:rPr>
              <a:t>ยิ่งนัก จึงยกพลนิกายรีบเสด็จมาถึงตำบลหนองโสน ประทับพักพลอยู่ในที่ใกล้ฝั่งแม่น้ำนั้น ในขณะนั้นนที</a:t>
            </a:r>
            <a:r>
              <a:rPr lang="th-TH" dirty="0" err="1" smtClean="0">
                <a:solidFill>
                  <a:schemeClr val="tx1"/>
                </a:solidFill>
              </a:rPr>
              <a:t>เทพย</a:t>
            </a:r>
            <a:r>
              <a:rPr lang="th-TH" dirty="0" smtClean="0">
                <a:solidFill>
                  <a:schemeClr val="tx1"/>
                </a:solidFill>
              </a:rPr>
              <a:t>ดา</a:t>
            </a:r>
            <a:r>
              <a:rPr lang="th-TH" dirty="0" err="1" smtClean="0">
                <a:solidFill>
                  <a:schemeClr val="tx1"/>
                </a:solidFill>
              </a:rPr>
              <a:t>ซึ่งพิทักษื</a:t>
            </a:r>
            <a:r>
              <a:rPr lang="th-TH" dirty="0" smtClean="0">
                <a:solidFill>
                  <a:schemeClr val="tx1"/>
                </a:solidFill>
              </a:rPr>
              <a:t>รักษาอยู่ในแม่น้ำนั้น ให้กระโดดขึ้นมาบนฝั่ง  ร้องด้วยเสียงอันดังตามเพศของปลา และในทันใดนั้น ฆ้องชัยใบหนึ่งซึ่งมีมาในกองทัพหลวง ไม่มีผู้ใดเคาะตีเลย เผอิญฆ้องนั้นบันดาลให้มีเสียงลั่นดังขึ้นเอง  เสียงฆ้องกับเสียงปลานั้นดังประสานขึ้นเป็นเสียงเดียวกัน  ดุจสำเนียงคนผู้ใดบอกว่า ตำบลนี้เป็นที่สมควรสร้างพระนคร สำเนียงนี้ได้ยินทราบถนัดในพระโสตพระเจ้าอู่ทอง  หมู่เสนาอำมาตย์ข้าราชการและไพร่พลทั้งปวงก็ได้ยินประจักษ์ทั่วไป  พระเจ้าอู่ทองได้ทรง</a:t>
            </a:r>
            <a:r>
              <a:rPr lang="th-TH" dirty="0" err="1" smtClean="0">
                <a:solidFill>
                  <a:schemeClr val="tx1"/>
                </a:solidFill>
              </a:rPr>
              <a:t>สดับศัพท</a:t>
            </a:r>
            <a:r>
              <a:rPr lang="th-TH" dirty="0" smtClean="0">
                <a:solidFill>
                  <a:schemeClr val="tx1"/>
                </a:solidFill>
              </a:rPr>
              <a:t>นิมิตอันเป็นอัศจรรย์ดังนั้นก็ดี</a:t>
            </a:r>
            <a:r>
              <a:rPr lang="th-TH" dirty="0" err="1" smtClean="0">
                <a:solidFill>
                  <a:schemeClr val="tx1"/>
                </a:solidFill>
              </a:rPr>
              <a:t>พระทัย</a:t>
            </a:r>
            <a:r>
              <a:rPr lang="th-TH" dirty="0" smtClean="0">
                <a:solidFill>
                  <a:schemeClr val="tx1"/>
                </a:solidFill>
              </a:rPr>
              <a:t> จึงทรงพระราชดำริว่า </a:t>
            </a:r>
            <a:r>
              <a:rPr lang="th-TH" dirty="0" err="1" smtClean="0">
                <a:solidFill>
                  <a:schemeClr val="tx1"/>
                </a:solidFill>
              </a:rPr>
              <a:t>เทพย</a:t>
            </a:r>
            <a:r>
              <a:rPr lang="th-TH" dirty="0" smtClean="0">
                <a:solidFill>
                  <a:schemeClr val="tx1"/>
                </a:solidFill>
              </a:rPr>
              <a:t>ดาจะให้เราสร้างพระนครลงในที่นี้ จึงแสร้งบันดาลให้ปลาผุดขึ้นมาร้อง และบันดาลฆ้องชัยให้ลั่นดังขึ้นเองเป็นเสียงประสานกัน เหมือน</a:t>
            </a:r>
            <a:r>
              <a:rPr lang="th-TH" dirty="0" err="1" smtClean="0">
                <a:solidFill>
                  <a:schemeClr val="tx1"/>
                </a:solidFill>
              </a:rPr>
              <a:t>เทพย</a:t>
            </a:r>
            <a:r>
              <a:rPr lang="th-TH" dirty="0" smtClean="0">
                <a:solidFill>
                  <a:schemeClr val="tx1"/>
                </a:solidFill>
              </a:rPr>
              <a:t>ดาจะบอกให้รู้แก่โสตเรา และให้ไพร่พลทั้งปวงได้ยินทั่วกันดังนี้  เป็นโชคชัยนิมิตมงคลประเสริฐ เราจะสร้างพระนครลงในตำบลจังหวัดนี้ ตาม</a:t>
            </a:r>
            <a:r>
              <a:rPr lang="th-TH" dirty="0" err="1" smtClean="0">
                <a:solidFill>
                  <a:schemeClr val="tx1"/>
                </a:solidFill>
              </a:rPr>
              <a:t>เทพย</a:t>
            </a:r>
            <a:r>
              <a:rPr lang="th-TH" dirty="0" smtClean="0">
                <a:solidFill>
                  <a:schemeClr val="tx1"/>
                </a:solidFill>
              </a:rPr>
              <a:t>ดาบอกเหตุจึงจะสมควร พระเจ้าอู่ทองได้เสด็จประทับอยู่ในที่ใกล้ฝั่งแม่น้ำ ที่ปลากระโดดขึ้นมาร้องประสานกับเสียงฆ้อง  ในภายหลังตำบลนั้นจึงได้เรียกว่า “บ้านฆ้อง”  ปรากฏสืบมาจนตราบเท่าทุกวันนี้…”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</a:rPr>
              <a:t>(ศิลปากร,กรม. “คำให้การชาวกรุงเก่า” กรุงเทพมหานคร: สำนักพิมพ์คลังวิทยา ๒๕๑๕ หน้า ๕๒-๕๓)</a:t>
            </a:r>
          </a:p>
          <a:p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-95.uamulet.com/uauctions/AU429/2012/12/6/63490399704696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696785" cy="359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642910" y="357166"/>
            <a:ext cx="7829576" cy="4286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dirty="0" err="1" smtClean="0"/>
              <a:t>ปุณโณ</a:t>
            </a:r>
            <a:r>
              <a:rPr lang="th-TH" sz="2400" dirty="0" smtClean="0"/>
              <a:t>วาทคำฉันท์   พระมหานาค วัดท่าทราย</a:t>
            </a:r>
          </a:p>
          <a:p>
            <a:pPr>
              <a:buNone/>
            </a:pPr>
            <a:r>
              <a:rPr lang="th-TH" sz="2400" dirty="0" smtClean="0"/>
              <a:t>มหรสพ</a:t>
            </a:r>
            <a:r>
              <a:rPr lang="th-TH" sz="2400" dirty="0"/>
              <a:t>ของหลวง มีมาแต่โบราณสมัยอยุธยา เป็นการเล่นในงานสมโภชของหลวง ซึ่งมี</a:t>
            </a:r>
            <a:r>
              <a:rPr lang="th-TH" sz="2400" dirty="0" smtClean="0"/>
              <a:t>อยู่</a:t>
            </a:r>
          </a:p>
          <a:p>
            <a:pPr>
              <a:buNone/>
            </a:pPr>
            <a:r>
              <a:rPr lang="th-TH" sz="2400" dirty="0" smtClean="0"/>
              <a:t>หลายอย่าง </a:t>
            </a:r>
            <a:r>
              <a:rPr lang="th-TH" sz="2400" dirty="0"/>
              <a:t>แต่ที่มีการฟ้อน </a:t>
            </a:r>
            <a:r>
              <a:rPr lang="th-TH" sz="2400" dirty="0" smtClean="0"/>
              <a:t>การ</a:t>
            </a:r>
            <a:r>
              <a:rPr lang="th-TH" sz="2400" dirty="0"/>
              <a:t>เต้น การรำ ด้วยนั้น มีอยู่ไม่กี่อย่าง เช่น ระเบง โมงครุ่ม กุลา</a:t>
            </a:r>
            <a:r>
              <a:rPr lang="th-TH" sz="2400" dirty="0" smtClean="0"/>
              <a:t>ตี</a:t>
            </a:r>
          </a:p>
          <a:p>
            <a:pPr>
              <a:buNone/>
            </a:pPr>
            <a:r>
              <a:rPr lang="th-TH" sz="2400" dirty="0" smtClean="0"/>
              <a:t>ไม้ </a:t>
            </a:r>
            <a:r>
              <a:rPr lang="th-TH" sz="2400" dirty="0"/>
              <a:t> </a:t>
            </a:r>
            <a:r>
              <a:rPr lang="th-TH" sz="2400" dirty="0" smtClean="0"/>
              <a:t>แทง</a:t>
            </a:r>
            <a:r>
              <a:rPr lang="th-TH" sz="2400" dirty="0"/>
              <a:t>วิไสย รำ</a:t>
            </a:r>
            <a:r>
              <a:rPr lang="th-TH" sz="2400" dirty="0" smtClean="0"/>
              <a:t>โคม มหรสพ</a:t>
            </a:r>
            <a:r>
              <a:rPr lang="th-TH" sz="2400" dirty="0"/>
              <a:t>ในงานสมโภชของหลวงนี้ มีตำนานเรื่องราวสืบต่อมาจน</a:t>
            </a:r>
            <a:r>
              <a:rPr lang="th-TH" sz="2400" dirty="0" smtClean="0"/>
              <a:t>ปรากฏ</a:t>
            </a:r>
          </a:p>
          <a:p>
            <a:pPr>
              <a:buNone/>
            </a:pPr>
            <a:r>
              <a:rPr lang="th-TH" sz="2400" dirty="0" smtClean="0"/>
              <a:t>อยู่ใน</a:t>
            </a:r>
            <a:r>
              <a:rPr lang="th-TH" sz="2400" dirty="0" err="1" smtClean="0"/>
              <a:t>กฎมณ</a:t>
            </a:r>
            <a:r>
              <a:rPr lang="th-TH" sz="2400" dirty="0" smtClean="0"/>
              <a:t>เทียรบาลบ้าง </a:t>
            </a:r>
            <a:r>
              <a:rPr lang="th-TH" sz="2400" dirty="0"/>
              <a:t>พงศาวดารและวรรณคดีต่างๆ บ้าง แม้ในการเขียนภาพ</a:t>
            </a:r>
            <a:r>
              <a:rPr lang="th-TH" sz="2400" dirty="0" err="1"/>
              <a:t>จิตร</a:t>
            </a:r>
            <a:r>
              <a:rPr lang="th-TH" sz="2400" dirty="0" err="1" smtClean="0"/>
              <a:t>กร</a:t>
            </a:r>
            <a:endParaRPr lang="th-TH" sz="2400" dirty="0" smtClean="0"/>
          </a:p>
          <a:p>
            <a:pPr>
              <a:buNone/>
            </a:pPr>
            <a:r>
              <a:rPr lang="th-TH" sz="2400" dirty="0" smtClean="0"/>
              <a:t>ประดับผนังโบสถ์</a:t>
            </a:r>
            <a:r>
              <a:rPr lang="th-TH" sz="2400" dirty="0"/>
              <a:t>บางแห่ง ก็ยังได้เขียนภาพ การแสดงการเล่นต่างๆ ไว้  การเล่น</a:t>
            </a:r>
            <a:r>
              <a:rPr lang="th-TH" sz="2400" dirty="0" smtClean="0"/>
              <a:t>อื่นๆ</a:t>
            </a:r>
          </a:p>
          <a:p>
            <a:pPr>
              <a:buNone/>
            </a:pPr>
            <a:r>
              <a:rPr lang="th-TH" sz="2400" dirty="0" smtClean="0"/>
              <a:t>นอกเหนือจาก</a:t>
            </a:r>
            <a:r>
              <a:rPr lang="th-TH" sz="2400" dirty="0"/>
              <a:t>ข้างต้น </a:t>
            </a:r>
            <a:r>
              <a:rPr lang="th-TH" sz="2400" dirty="0" smtClean="0"/>
              <a:t>ก็ยังมี </a:t>
            </a:r>
            <a:r>
              <a:rPr lang="th-TH" sz="2400" dirty="0"/>
              <a:t>หกคะเมน ไต่ลวด ลอดบ่วง นอนดาบ โยนมีด พุ่งหอก ยิงธนู </a:t>
            </a:r>
            <a:r>
              <a:rPr lang="th-TH" sz="2400" dirty="0" smtClean="0"/>
              <a:t>รำ</a:t>
            </a:r>
          </a:p>
          <a:p>
            <a:pPr>
              <a:buNone/>
            </a:pPr>
            <a:r>
              <a:rPr lang="th-TH" sz="2400" dirty="0" smtClean="0"/>
              <a:t>แพน </a:t>
            </a:r>
            <a:r>
              <a:rPr lang="th-TH" sz="2400" dirty="0"/>
              <a:t>เป็นต้น 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482" name="Picture 2" descr="http://sv6.postjung.com/wb/data/534/534830-topic-ix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500462" cy="2706544"/>
          </a:xfrm>
          <a:prstGeom prst="rect">
            <a:avLst/>
          </a:prstGeom>
          <a:noFill/>
        </p:spPr>
      </p:pic>
      <p:pic>
        <p:nvPicPr>
          <p:cNvPr id="20484" name="Picture 4" descr="http://www.manager.co.th/asp-bin/Image.aspx?ID=1010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3429024" cy="2305226"/>
          </a:xfrm>
          <a:prstGeom prst="rect">
            <a:avLst/>
          </a:prstGeom>
          <a:noFill/>
        </p:spPr>
      </p:pic>
      <p:pic>
        <p:nvPicPr>
          <p:cNvPr id="20486" name="Picture 6" descr="http://www.reurnthai.com/index.php?action=dlattach;topic=2539.0;attach=2376;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3367761" cy="2357433"/>
          </a:xfrm>
          <a:prstGeom prst="rect">
            <a:avLst/>
          </a:prstGeom>
          <a:noFill/>
        </p:spPr>
      </p:pic>
      <p:pic>
        <p:nvPicPr>
          <p:cNvPr id="20488" name="Picture 8" descr="http://4.bp.blogspot.com/_QzGxsYhL3Vg/TP3hf4YS7qI/AAAAAAAAAAY/MNHV9oFQg5Y/s200/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643314"/>
            <a:ext cx="3643338" cy="211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3554" name="Picture 2" descr="http://www.bloggang.com/data/somdej/picture/1177259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3429024" cy="2571768"/>
          </a:xfrm>
          <a:prstGeom prst="rect">
            <a:avLst/>
          </a:prstGeom>
          <a:noFill/>
        </p:spPr>
      </p:pic>
      <p:pic>
        <p:nvPicPr>
          <p:cNvPr id="23556" name="Picture 4" descr="http://travelchoicetv.com/userfiles/fckeditor/67595/image/%E0%B8%9A%E0%B8%97%E0%B8%84%E0%B8%A7%E0%B8%B2%E0%B8%A1%E0%B8%AA%E0%B8%B2%E0%B8%A3%E0%B8%B0/%E0%B8%8D%E0%B8%A7%E0%B8%99%E0%B8%AB%E0%B8%81/%E0%B8%8D%E0%B8%A7%E0%B8%99%E0%B8%AB%E0%B8%8106-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2357414" cy="2738529"/>
          </a:xfrm>
          <a:prstGeom prst="rect">
            <a:avLst/>
          </a:prstGeom>
          <a:noFill/>
        </p:spPr>
      </p:pic>
      <p:pic>
        <p:nvPicPr>
          <p:cNvPr id="23558" name="Picture 6" descr="http://www.bloggang.com/data/s/slight06/picture/13506388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4286250" cy="1914526"/>
          </a:xfrm>
          <a:prstGeom prst="rect">
            <a:avLst/>
          </a:prstGeom>
          <a:noFill/>
        </p:spPr>
      </p:pic>
      <p:pic>
        <p:nvPicPr>
          <p:cNvPr id="23560" name="Picture 8" descr="http://travelchoicetv.com/userfiles/fckeditor/67595/image/%E0%B8%9A%E0%B8%97%E0%B8%84%E0%B8%A7%E0%B8%B2%E0%B8%A1%E0%B8%AA%E0%B8%B2%E0%B8%A3%E0%B8%B0/%E0%B8%8D%E0%B8%A7%E0%B8%99%E0%B8%AB%E0%B8%81/%E0%B8%8D%E0%B8%A7%E0%B8%99%E0%B8%AB%E0%B8%8101-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00438"/>
            <a:ext cx="2214578" cy="299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71472" y="714357"/>
            <a:ext cx="807249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/>
              <a:t> กาพย์เห่เรือ </a:t>
            </a:r>
            <a:r>
              <a:rPr lang="th-TH" sz="1800" b="1" dirty="0" smtClean="0"/>
              <a:t>พระนิพนธ์</a:t>
            </a:r>
            <a:r>
              <a:rPr lang="th-TH" sz="1800" dirty="0" smtClean="0"/>
              <a:t> เจ้าฟ้า</a:t>
            </a:r>
            <a:r>
              <a:rPr lang="th-TH" sz="1800" dirty="0" err="1" smtClean="0"/>
              <a:t>ธรรมธิเบศร์</a:t>
            </a:r>
            <a:r>
              <a:rPr lang="th-TH" sz="1800" dirty="0" smtClean="0"/>
              <a:t> </a:t>
            </a:r>
            <a:br>
              <a:rPr lang="th-TH" sz="1800" dirty="0" smtClean="0"/>
            </a:br>
            <a:r>
              <a:rPr lang="th-TH" sz="1800" b="1" dirty="0" smtClean="0"/>
              <a:t>ลักษณะคำประพันธ์</a:t>
            </a:r>
            <a:r>
              <a:rPr lang="th-TH" sz="1800" dirty="0" smtClean="0"/>
              <a:t>  </a:t>
            </a:r>
            <a:br>
              <a:rPr lang="th-TH" sz="1800" dirty="0" smtClean="0"/>
            </a:br>
            <a:r>
              <a:rPr lang="th-TH" sz="1800" dirty="0" smtClean="0"/>
              <a:t>      ๑. ร้อยกรอง ประเภทกาพย์เห่เรือ จบด้วย กาพย์ห่อโคลง ( บางตำราใช้กาพย์ห่อโคลงเห่เรือ )</a:t>
            </a:r>
            <a:br>
              <a:rPr lang="th-TH" sz="1800" dirty="0" smtClean="0"/>
            </a:br>
            <a:r>
              <a:rPr lang="th-TH" sz="1800" dirty="0" smtClean="0"/>
              <a:t>      ๒. กาพย์เห่เรือ ๑ บท   ประกอบด้วย โคลงสี่สุภาพนำ ๑ บท แล้วกาพย์ยานี ๑๑ ไม่จำกัด จำนวนบท โดยให้กาพย์ยานี ๑๑ บทแรก มีเนื้อความเดียวกันกับโคลงสี่สุภาพที่นำกาพย์</a:t>
            </a:r>
            <a:br>
              <a:rPr lang="th-TH" sz="1800" dirty="0" smtClean="0"/>
            </a:br>
            <a:r>
              <a:rPr lang="th-TH" sz="1800" b="1" dirty="0" smtClean="0"/>
              <a:t>ความรู้เพิ่มเติม</a:t>
            </a:r>
            <a:br>
              <a:rPr lang="th-TH" sz="1800" b="1" dirty="0" smtClean="0"/>
            </a:br>
            <a:r>
              <a:rPr lang="th-TH" sz="1800" dirty="0" smtClean="0"/>
              <a:t>๑. ตำนานการเห่เรือ สมเด็จพระเจ้าบรมวงศ์เธอกรมพระยาดำรงราชานุภาพทรงสันนิษฐานว่า </a:t>
            </a:r>
            <a:br>
              <a:rPr lang="th-TH" sz="1800" dirty="0" smtClean="0"/>
            </a:br>
            <a:r>
              <a:rPr lang="th-TH" sz="1800" dirty="0" smtClean="0"/>
              <a:t>การเห่เรือของไทยน่าจะได้แบบอย่างมาจากประเทศอินเดีย   แต่ประเทศอินเดียใช้เป็นมนต์ในตำรา</a:t>
            </a:r>
            <a:r>
              <a:rPr lang="th-TH" sz="1800" dirty="0" err="1" smtClean="0"/>
              <a:t>ไสยศาสตร์</a:t>
            </a:r>
            <a:r>
              <a:rPr lang="th-TH" sz="1800" dirty="0" smtClean="0"/>
              <a:t>บูชาพระราม ส่วนของประเทศไทยใช้เห่บอกจังหวะฝีพายพร้อมกัน เพื่อเป็นการผ่อนแรงในการพายและทำให้รู้สึกเพลิดเพลิน</a:t>
            </a:r>
            <a:br>
              <a:rPr lang="th-TH" sz="1800" dirty="0" smtClean="0"/>
            </a:br>
            <a:r>
              <a:rPr lang="th-TH" sz="1800" dirty="0" smtClean="0"/>
              <a:t>๒. ประเภทของการเห่เรือ แบ่งได้เป็น  ๒ ประเภท คือ</a:t>
            </a:r>
            <a:br>
              <a:rPr lang="th-TH" sz="1800" dirty="0" smtClean="0"/>
            </a:br>
            <a:r>
              <a:rPr lang="th-TH" sz="1800" dirty="0" smtClean="0"/>
              <a:t>           ๑) เห่เรือหลวง เป็นการเห่เนื่องในงานพระราชพิธีในการเสด็จพระราชดำเนินโดยขบวน</a:t>
            </a:r>
            <a:br>
              <a:rPr lang="th-TH" sz="1800" dirty="0" smtClean="0"/>
            </a:br>
            <a:r>
              <a:rPr lang="th-TH" sz="1800" dirty="0" smtClean="0"/>
              <a:t>พยุ</a:t>
            </a:r>
            <a:r>
              <a:rPr lang="th-TH" sz="1800" dirty="0" err="1" smtClean="0"/>
              <a:t>หยา</a:t>
            </a:r>
            <a:r>
              <a:rPr lang="th-TH" sz="1800" dirty="0" smtClean="0"/>
              <a:t>ตราทางชลมารค เช่น ขบวนพยุ</a:t>
            </a:r>
            <a:r>
              <a:rPr lang="th-TH" sz="1800" dirty="0" err="1" smtClean="0"/>
              <a:t>หยา</a:t>
            </a:r>
            <a:r>
              <a:rPr lang="th-TH" sz="1800" dirty="0" smtClean="0"/>
              <a:t>ตราทางชลมารคในคราว</a:t>
            </a:r>
            <a:r>
              <a:rPr lang="th-TH" sz="1800" dirty="0" err="1" smtClean="0"/>
              <a:t>สมโภชน์</a:t>
            </a:r>
            <a:r>
              <a:rPr lang="th-TH" sz="1800" dirty="0" smtClean="0"/>
              <a:t>กรุงรัตนโกสินทร์ครบ  ๒๐๐ ปี</a:t>
            </a:r>
            <a:br>
              <a:rPr lang="th-TH" sz="1800" dirty="0" smtClean="0"/>
            </a:br>
            <a:r>
              <a:rPr lang="th-TH" sz="1800" dirty="0" smtClean="0"/>
              <a:t>           ๒) เห่เรือเล่น เป็นการเห่เวลาเล่นเรือเที่ยวเตร่เพื่อความ</a:t>
            </a:r>
            <a:r>
              <a:rPr lang="th-TH" sz="1800" dirty="0" err="1" smtClean="0"/>
              <a:t>สนุกสนารื่น</a:t>
            </a:r>
            <a:r>
              <a:rPr lang="th-TH" sz="1800" dirty="0" smtClean="0"/>
              <a:t>เริง และให้จังหวะฝีพายพายพร้อมกัน การเห่เรือในปัจจุบันนำเอาบทเห่เรือเล่นที่เจ้าฟ้า</a:t>
            </a:r>
            <a:r>
              <a:rPr lang="th-TH" sz="1800" dirty="0" err="1" smtClean="0"/>
              <a:t>ธรรมธิเบ</a:t>
            </a:r>
            <a:r>
              <a:rPr lang="th-TH" sz="1800" dirty="0" smtClean="0"/>
              <a:t>ศรทรงพระนิพนธ์ไว้ ซึ่งใช้เห่เรือมาตั้งแต่รัชสมัยพระบาทสมเด็จพระจอมเกล้าเจ้าอยู่หัว</a:t>
            </a:r>
            <a:br>
              <a:rPr lang="th-TH" sz="1800" dirty="0" smtClean="0"/>
            </a:br>
            <a:r>
              <a:rPr lang="th-TH" sz="1800" dirty="0" smtClean="0"/>
              <a:t>          ๓. การเห่เรือ   การเห่โคลงนำกาพย์เรียกว่า "เกริ่นโคลง"   ส่วนการเห่เรือ มี ๓ อย่าง คือ</a:t>
            </a:r>
            <a:br>
              <a:rPr lang="th-TH" sz="1800" dirty="0" smtClean="0"/>
            </a:br>
            <a:r>
              <a:rPr lang="th-TH" sz="1800" dirty="0" smtClean="0"/>
              <a:t>๑) ช้าสวะเห่ เป็นเห่ช้า ใช้พลพายในท่านกบิน ใช้เห่เมื่อเรือเริ่มออกจากท่า และเมื่อตามกระแสน้ำ</a:t>
            </a:r>
            <a:br>
              <a:rPr lang="th-TH" sz="1800" dirty="0" smtClean="0"/>
            </a:br>
            <a:r>
              <a:rPr lang="th-TH" sz="1800" dirty="0" smtClean="0"/>
              <a:t>          ๒) มูลเห่ เป็นเห่เร็ว ใช้เห่ต่อจากช้าสวะเห่  ใช้เห่เมื่อเรือทวนกระแสน้ำ </a:t>
            </a:r>
            <a:br>
              <a:rPr lang="th-TH" sz="1800" dirty="0" smtClean="0"/>
            </a:br>
            <a:r>
              <a:rPr lang="th-TH" sz="1800" dirty="0" smtClean="0"/>
              <a:t>๓) สวะเห่ ใช้เห่เมื่อเรือเข้าเทียบท่าเมื่อถึงจุดหมายปลายทาง</a:t>
            </a:r>
          </a:p>
          <a:p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8674" name="Picture 2" descr="http://www.skn.ac.th/skl/project/world96/rat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000396" cy="2335793"/>
          </a:xfrm>
          <a:prstGeom prst="rect">
            <a:avLst/>
          </a:prstGeom>
          <a:noFill/>
        </p:spPr>
      </p:pic>
      <p:pic>
        <p:nvPicPr>
          <p:cNvPr id="28676" name="Picture 4" descr="http://www.oknation.net/blog/home/blog_data/575/7575/images/sa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3876664" cy="2575406"/>
          </a:xfrm>
          <a:prstGeom prst="rect">
            <a:avLst/>
          </a:prstGeom>
          <a:noFill/>
        </p:spPr>
      </p:pic>
      <p:pic>
        <p:nvPicPr>
          <p:cNvPr id="28678" name="Picture 6" descr="http://topicstock.pantip.com/library/topicstock/2006/07/K4574083/K4574083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3286148" cy="2622196"/>
          </a:xfrm>
          <a:prstGeom prst="rect">
            <a:avLst/>
          </a:prstGeom>
          <a:noFill/>
        </p:spPr>
      </p:pic>
      <p:pic>
        <p:nvPicPr>
          <p:cNvPr id="28680" name="Picture 8" descr="http://www.payer.de/thailandchronik/images%2013/thai0678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876"/>
            <a:ext cx="2032631" cy="2481250"/>
          </a:xfrm>
          <a:prstGeom prst="rect">
            <a:avLst/>
          </a:prstGeom>
          <a:noFill/>
        </p:spPr>
      </p:pic>
      <p:pic>
        <p:nvPicPr>
          <p:cNvPr id="28682" name="Picture 10" descr="http://www.manager.co.th/asp-bin/Image.aspx?ID=5334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714752"/>
            <a:ext cx="1928826" cy="234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57224" y="428604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ละครนอก</a:t>
            </a:r>
            <a:r>
              <a:rPr lang="th-TH" sz="2400" dirty="0"/>
              <a:t> มีมาตั้งแต่ครั้งกรุงศรีอยุธยา เป็นละครที่แสดงกันนอกราชธานี แต่เดิมคงมาจากการละเล่นพื้นเมือง และร้องแก้กัน เป็นละครที่พัฒนามาจากละครชาตรี แต่เดิมคงมีตัวละครเพียง ๓-๔ ตัว อย่างละครชาตรี ต่อมามีการแสดงละครกันอย่างแพร่หลายทั่วไปในหมู่ราษฎร มีการเล่นเรื่องต่างๆ มากขึ้น ต้องเพิ่มตัวละครขึ้นตามเนื้อเรื่อง ผู้แสดงยังคงเป็นชายล้วน แต่การแต่งกายได้ประดิษฐ์เพิ่มเติม เปลี่ยนแปลงให้ประณีตงามขึ้นในสมัยกรุงศรีอยุธยา นิยมเล่นกันหลายเรื่อง ล้วนแต่เป็นประเภทจักรๆ วงศ์ๆ นิทานชาวบ้าน นิทานชาดก มีคติสอนใจ เช่น การเกด คาวี </a:t>
            </a:r>
            <a:r>
              <a:rPr lang="th-TH" sz="2400" dirty="0" err="1"/>
              <a:t>ไชยทัต</a:t>
            </a:r>
            <a:r>
              <a:rPr lang="th-TH" sz="2400" dirty="0"/>
              <a:t> พิกุลทอง พิมพ์สวรรค์ พิณสุริ</a:t>
            </a:r>
            <a:r>
              <a:rPr lang="th-TH" sz="2400" dirty="0" err="1"/>
              <a:t>ยวงศ์</a:t>
            </a:r>
            <a:r>
              <a:rPr lang="th-TH" sz="2400" dirty="0"/>
              <a:t> มโนราห์ โม่งป่า มณีพิชัย สังข์</a:t>
            </a:r>
            <a:r>
              <a:rPr lang="th-TH" sz="2400" dirty="0" smtClean="0"/>
              <a:t>ทอง</a:t>
            </a:r>
          </a:p>
          <a:p>
            <a:r>
              <a:rPr lang="th-TH" sz="2400" b="1" dirty="0" smtClean="0"/>
              <a:t>ดนตรี</a:t>
            </a:r>
            <a:r>
              <a:rPr lang="th-TH" sz="2400" b="1" dirty="0"/>
              <a:t>และเพลง</a:t>
            </a:r>
            <a:r>
              <a:rPr lang="th-TH" sz="2400" b="1" dirty="0" smtClean="0"/>
              <a:t>ร้อง</a:t>
            </a:r>
            <a:r>
              <a:rPr lang="th-TH" sz="2400" b="1" dirty="0"/>
              <a:t/>
            </a:r>
            <a:br>
              <a:rPr lang="th-TH" sz="2400" b="1" dirty="0"/>
            </a:br>
            <a:r>
              <a:rPr lang="th-TH" sz="2400" dirty="0"/>
              <a:t>        มักนิยมใช้วงปี่พาทย์เครื่องห้า ก่อนการแสดงละครนอก ปี่พาทย์จะบรรเลงเพลงโหมโรงเย็น เป็นการเรียกคนดู เพลงโหมโรงเย็นประกอบด้วย เพลงสาธุการ ตระ รัวสามลา เข้าม่าน ปฐม และเพลงลา เพลงร้อง มักเป็นเพลงชั้นเดียว หรือเพลง ๒ ชั้น ที่มีจังหวะรวดเร็ว มักจะมีคำว่า "นอก" ติดกับชื่อเพลง เช่น เพลงช้าปี่นอก โอ้โลมนอก ปีนตลิ่งนอก ขึ้น</a:t>
            </a:r>
            <a:r>
              <a:rPr lang="th-TH" sz="2400" dirty="0" err="1"/>
              <a:t>พลับพลาน</a:t>
            </a:r>
            <a:r>
              <a:rPr lang="th-TH" sz="2400" dirty="0"/>
              <a:t>อก เป็นต้น มีต้นเสียง และลูกคู่ บางทีตัวละครจะ ร้องเอง โดยมีลูกคู่รับทวน มีคนบอกบทอีก ๑ คน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71472" y="500042"/>
            <a:ext cx="78581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ละครใน</a:t>
            </a:r>
            <a:r>
              <a:rPr lang="th-TH" sz="2400" dirty="0"/>
              <a:t>  เป็นละครที่เกิดขึ้นในพระราชฐานจึงเป็นละครที่มีระเบียบแบบแผน สุภาพละครในมีความมุ่งหมายสำคัญอยู่ 3ประการ คือรักษา</a:t>
            </a:r>
            <a:r>
              <a:rPr lang="th-TH" sz="2400" dirty="0" err="1"/>
              <a:t>ศิลป</a:t>
            </a:r>
            <a:r>
              <a:rPr lang="th-TH" sz="2400" dirty="0"/>
              <a:t>ของการรำอันสวยงามรักษาขนบธรรมเนียมประเพณีเคร่งครัด รักษาความสุภาพทั้งบทร้องและเจรจา เพราะฉะนั้นเพลงร้อง เพลงดนตรี จึงต้องดำเนินจังหวะค่อนข้างช้าเพื่อให้รำได้อ่อนช้อย</a:t>
            </a:r>
            <a:r>
              <a:rPr lang="th-TH" sz="2400" dirty="0" smtClean="0"/>
              <a:t>สวยงาม</a:t>
            </a:r>
          </a:p>
          <a:p>
            <a:r>
              <a:rPr lang="th-TH" sz="2400" dirty="0"/>
              <a:t>ด</a:t>
            </a:r>
            <a:r>
              <a:rPr lang="th-TH" sz="2400" dirty="0" smtClean="0"/>
              <a:t>นตรี </a:t>
            </a:r>
            <a:r>
              <a:rPr lang="th-TH" sz="2400" dirty="0"/>
              <a:t>ใช้วงปี่พาทย์ จะเป็นวงเครื่องห้าเครื่องคู่หรือเครื่องใหญ่ ก็ได้โรงมีลักษณะเดียวกับโรงละครนอกแต่มักเรียบร้อยสวยงามกว่าละครนอก เพราะใช้วัสดุที่มีค่ากว่าเนื่องจากมักจะเป็นละครของเจ้านาย หรือผู้ดีมีฐานะ เครื่องแต่งกายแบบเดียวกับละครนอก แต่ถ้าแสดงเรื่องอิเหนาตัวพระบางตัวจะสวมศีรษะด้วยปันจุเหร็จในบางตอน (ปันจุเหร็จในสมัยปัจจุบันมักนำไปใช้ในการแสดงเรื่องอื่นๆด้วย) การแสดง มีคนบอกบท ต้นเสียง ลูกคู่การร่ายรำสวยงามตามแบบแผน เนื่องจากรักษาขนบประเพณีเคร่งครัดการเล่นตลกจึงเกือบจะไม่มีเลย</a:t>
            </a:r>
          </a:p>
          <a:p>
            <a:r>
              <a:rPr lang="th-TH" sz="2400" dirty="0"/>
              <a:t>          บทที่แต่งใช้ถ้อยคำสุภาพคำตลาดจะมีบ้างก็ในตอนที่กล่าวถึงพลเมือง </a:t>
            </a:r>
            <a:r>
              <a:rPr lang="th-TH" sz="2400" dirty="0" err="1"/>
              <a:t>ผู</a:t>
            </a:r>
            <a:r>
              <a:rPr lang="th-TH" sz="2400" dirty="0"/>
              <a:t>แสดงเป็นผู้หญิงล้วนตัวประกอบอาจเป็นผู้ชายบ้าง เรื่องที่ใช้แสดงละครใน แต่โบราณมีเพียง 3 เรื่อง คือเรื่องรามเกียรติ์ อิเหนา และ</a:t>
            </a:r>
            <a:r>
              <a:rPr lang="th-TH" sz="2400" dirty="0" err="1"/>
              <a:t>อุณรุท</a:t>
            </a:r>
            <a:r>
              <a:rPr lang="th-TH" sz="2400" dirty="0"/>
              <a:t> ภายหลังได้มีเพิ่มขึ้นบ้างเช่น เรื่อง</a:t>
            </a:r>
            <a:r>
              <a:rPr lang="th-TH" sz="2400" smtClean="0"/>
              <a:t>ศกุนตลา</a:t>
            </a:r>
            <a:r>
              <a:rPr lang="th-TH" sz="2400" dirty="0"/>
              <a:t>พระราชนิพนธ์ในรัชกาลที่ 6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5602" name="Picture 2" descr="http://upload.wikimedia.org/wikipedia/commons/1/15/Lakon_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274625" cy="2900383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3/31/No_Raa.jpg/300px-No_R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3486446" cy="2428892"/>
          </a:xfrm>
          <a:prstGeom prst="rect">
            <a:avLst/>
          </a:prstGeom>
          <a:noFill/>
        </p:spPr>
      </p:pic>
      <p:pic>
        <p:nvPicPr>
          <p:cNvPr id="25606" name="Picture 6" descr="http://imagehost.thaibuzz.com/im/1900lakhonnokwithrecitals_nakonsaw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3500462" cy="2502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6626" name="Picture 2" descr="http://dreamam4.files.wordpress.com/2014/01/e0b8a5e0b8b0e0b884e0b8a3e0b88ae0b8b2e0b895e0b8a3e0b8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714776" cy="2724613"/>
          </a:xfrm>
          <a:prstGeom prst="rect">
            <a:avLst/>
          </a:prstGeom>
          <a:noFill/>
        </p:spPr>
      </p:pic>
      <p:pic>
        <p:nvPicPr>
          <p:cNvPr id="26628" name="Picture 4" descr="http://img.youtube.com/vi/til-rtP42rQ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1480"/>
            <a:ext cx="3571900" cy="2678926"/>
          </a:xfrm>
          <a:prstGeom prst="rect">
            <a:avLst/>
          </a:prstGeom>
          <a:noFill/>
        </p:spPr>
      </p:pic>
      <p:pic>
        <p:nvPicPr>
          <p:cNvPr id="26630" name="Picture 6" descr="http://topicstock.pantip.com/library/topicstock/2010/04/K9165385/K9165385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86190"/>
            <a:ext cx="3680944" cy="2428892"/>
          </a:xfrm>
          <a:prstGeom prst="rect">
            <a:avLst/>
          </a:prstGeom>
          <a:noFill/>
        </p:spPr>
      </p:pic>
      <p:pic>
        <p:nvPicPr>
          <p:cNvPr id="26632" name="Picture 8" descr="http://www.sadetmusic.com/music/vt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3700474" cy="1666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7650" name="Picture 2" descr="http://www.vcharkarn.com/uploads/207/20796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3000396" cy="2088276"/>
          </a:xfrm>
          <a:prstGeom prst="rect">
            <a:avLst/>
          </a:prstGeom>
          <a:noFill/>
        </p:spPr>
      </p:pic>
      <p:pic>
        <p:nvPicPr>
          <p:cNvPr id="27652" name="Picture 4" descr="http://img.youtube.com/vi/n4UIaYt4LBs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000364" cy="2250273"/>
          </a:xfrm>
          <a:prstGeom prst="rect">
            <a:avLst/>
          </a:prstGeom>
          <a:noFill/>
        </p:spPr>
      </p:pic>
      <p:pic>
        <p:nvPicPr>
          <p:cNvPr id="27654" name="Picture 6" descr="https://encrypted-tbn1.gstatic.com/images?q=tbn:ANd9GcRAdZqj2qPDN9WN0pMFDkzAM4lHoSVdUe4joauDO3a8_r_WZFbb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00372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285728"/>
            <a:ext cx="5357850" cy="542928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เรื่องดนตรีไทยที่ปรากฏอยู่ ใน กฎมณเฑียรบาล ซึ่งมีรายละเอียดดังนี้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​ตอนที่ ๑๕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​แต่ประตูแสดงรามถึงสระแก้ว </a:t>
            </a:r>
            <a:r>
              <a:rPr lang="th-TH" sz="8000" dirty="0" err="1" smtClean="0">
                <a:solidFill>
                  <a:schemeClr val="tx1"/>
                </a:solidFill>
              </a:rPr>
              <a:t>ไอย</a:t>
            </a:r>
            <a:r>
              <a:rPr lang="th-TH" sz="8000" dirty="0" smtClean="0">
                <a:solidFill>
                  <a:schemeClr val="tx1"/>
                </a:solidFill>
              </a:rPr>
              <a:t>การหมื่นโทวาริก </a:t>
            </a:r>
            <a:r>
              <a:rPr lang="th-TH" sz="8000" dirty="0" err="1" smtClean="0">
                <a:solidFill>
                  <a:schemeClr val="tx1"/>
                </a:solidFill>
              </a:rPr>
              <a:t>ผี้ว</a:t>
            </a:r>
            <a:r>
              <a:rPr lang="th-TH" sz="8000" dirty="0" smtClean="0">
                <a:solidFill>
                  <a:schemeClr val="tx1"/>
                </a:solidFill>
              </a:rPr>
              <a:t>ชายหญิงเจรจาด้วย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กันก็ดี  นั่งในที่สงัดก็ดี อนึ่งทอดแหแล</a:t>
            </a:r>
            <a:r>
              <a:rPr lang="th-TH" sz="8000" dirty="0" err="1" smtClean="0">
                <a:solidFill>
                  <a:schemeClr val="tx1"/>
                </a:solidFill>
              </a:rPr>
              <a:t>ตกเบดสุ่มส้อนซ้อน</a:t>
            </a:r>
            <a:r>
              <a:rPr lang="th-TH" sz="8000" dirty="0" smtClean="0">
                <a:solidFill>
                  <a:schemeClr val="tx1"/>
                </a:solidFill>
              </a:rPr>
              <a:t>ชนาง แลร้อง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เพลงเรือเป่าขลุ่ยเป่าปี่ที่ดีตีทับขับรำโห่ร้อง</a:t>
            </a:r>
            <a:r>
              <a:rPr lang="th-TH" sz="8000" dirty="0" err="1" smtClean="0">
                <a:solidFill>
                  <a:schemeClr val="tx1"/>
                </a:solidFill>
              </a:rPr>
              <a:t>ที่นัน</a:t>
            </a:r>
            <a:r>
              <a:rPr lang="th-TH" sz="8000" dirty="0" smtClean="0">
                <a:solidFill>
                  <a:schemeClr val="tx1"/>
                </a:solidFill>
              </a:rPr>
              <a:t> </a:t>
            </a:r>
            <a:r>
              <a:rPr lang="th-TH" sz="8000" dirty="0" err="1" smtClean="0">
                <a:solidFill>
                  <a:schemeClr val="tx1"/>
                </a:solidFill>
              </a:rPr>
              <a:t>ไอย</a:t>
            </a:r>
            <a:r>
              <a:rPr lang="th-TH" sz="8000" dirty="0" smtClean="0">
                <a:solidFill>
                  <a:schemeClr val="tx1"/>
                </a:solidFill>
              </a:rPr>
              <a:t>การหมื่นโทวาริก ถ้าจับได้โทษ ๓ ประการ ประการหนึ่งให้ส่ง</a:t>
            </a:r>
            <a:r>
              <a:rPr lang="th-TH" sz="8000" dirty="0" err="1" smtClean="0">
                <a:solidFill>
                  <a:schemeClr val="tx1"/>
                </a:solidFill>
              </a:rPr>
              <a:t>มหาด</a:t>
            </a:r>
            <a:r>
              <a:rPr lang="th-TH" sz="8000" dirty="0" smtClean="0">
                <a:solidFill>
                  <a:schemeClr val="tx1"/>
                </a:solidFill>
              </a:rPr>
              <a:t>ไท ประการหนึ่งให้ส่งองครักษ์ประการหนึ่งให้ส่งสักลงหญ้าช้าง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ตอนที่ ๒๐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​“ อนึ่งในท่อน้ำในสระแก้ว  ผู้ใดขี่</a:t>
            </a:r>
            <a:r>
              <a:rPr lang="th-TH" sz="8000" dirty="0" err="1" smtClean="0">
                <a:solidFill>
                  <a:schemeClr val="tx1"/>
                </a:solidFill>
              </a:rPr>
              <a:t>เรือคฤเรือปทุน</a:t>
            </a:r>
            <a:r>
              <a:rPr lang="th-TH" sz="8000" dirty="0" smtClean="0">
                <a:solidFill>
                  <a:schemeClr val="tx1"/>
                </a:solidFill>
              </a:rPr>
              <a:t>เรือกูบแลเรือมี</a:t>
            </a:r>
            <a:r>
              <a:rPr lang="th-TH" sz="8000" dirty="0" err="1" smtClean="0">
                <a:solidFill>
                  <a:schemeClr val="tx1"/>
                </a:solidFill>
              </a:rPr>
              <a:t>สาตราวุธ</a:t>
            </a:r>
            <a:r>
              <a:rPr lang="th-TH" sz="80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แลใส่หมวดคลุมหัวนอนมาชายหญิงนั่งมาด้วยกัน  </a:t>
            </a:r>
            <a:r>
              <a:rPr lang="th-TH" sz="8000" dirty="0" err="1" smtClean="0">
                <a:solidFill>
                  <a:schemeClr val="tx1"/>
                </a:solidFill>
              </a:rPr>
              <a:t>หนึ่งช</a:t>
            </a:r>
            <a:r>
              <a:rPr lang="th-TH" sz="8000" dirty="0" smtClean="0">
                <a:solidFill>
                  <a:schemeClr val="tx1"/>
                </a:solidFill>
              </a:rPr>
              <a:t>เลาะตีด่ากัน  ร้อง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เพลงเรือเป่าปี่ขลุ่ย  สีซอ</a:t>
            </a:r>
            <a:r>
              <a:rPr lang="th-TH" sz="8000" dirty="0" err="1" smtClean="0">
                <a:solidFill>
                  <a:schemeClr val="tx1"/>
                </a:solidFill>
              </a:rPr>
              <a:t>ดีดจ</a:t>
            </a:r>
            <a:r>
              <a:rPr lang="th-TH" sz="8000" dirty="0" smtClean="0">
                <a:solidFill>
                  <a:schemeClr val="tx1"/>
                </a:solidFill>
              </a:rPr>
              <a:t>เข้กระจับปี่ตีโทนทับโห่ร้องนี่นัน… </a:t>
            </a:r>
            <a:r>
              <a:rPr lang="th-TH" sz="8000" dirty="0" err="1" smtClean="0">
                <a:solidFill>
                  <a:schemeClr val="tx1"/>
                </a:solidFill>
              </a:rPr>
              <a:t>อนึ่งพิริย</a:t>
            </a:r>
            <a:r>
              <a:rPr lang="th-TH" sz="8000" dirty="0" smtClean="0">
                <a:solidFill>
                  <a:schemeClr val="tx1"/>
                </a:solidFill>
              </a:rPr>
              <a:t>หมู่แขกขอมลาวพม่าเมงม</a:t>
            </a:r>
            <a:r>
              <a:rPr lang="th-TH" sz="8000" dirty="0" err="1" smtClean="0">
                <a:solidFill>
                  <a:schemeClr val="tx1"/>
                </a:solidFill>
              </a:rPr>
              <a:t>อญม</a:t>
            </a:r>
            <a:r>
              <a:rPr lang="th-TH" sz="8000" dirty="0" smtClean="0">
                <a:solidFill>
                  <a:schemeClr val="tx1"/>
                </a:solidFill>
              </a:rPr>
              <a:t>สุมแสงจีนจามชวานานา ประ</a:t>
            </a:r>
            <a:r>
              <a:rPr lang="th-TH" sz="8000" dirty="0" err="1" smtClean="0">
                <a:solidFill>
                  <a:schemeClr val="tx1"/>
                </a:solidFill>
              </a:rPr>
              <a:t>เทษ</a:t>
            </a:r>
            <a:r>
              <a:rPr lang="th-TH" sz="8000" dirty="0" smtClean="0">
                <a:solidFill>
                  <a:schemeClr val="tx1"/>
                </a:solidFill>
              </a:rPr>
              <a:t>ทังปวง  แลเข้ามา</a:t>
            </a:r>
            <a:r>
              <a:rPr lang="th-TH" sz="8000" dirty="0" err="1" smtClean="0">
                <a:solidFill>
                  <a:schemeClr val="tx1"/>
                </a:solidFill>
              </a:rPr>
              <a:t>เดิร</a:t>
            </a:r>
            <a:r>
              <a:rPr lang="th-TH" sz="8000" dirty="0" smtClean="0">
                <a:solidFill>
                  <a:schemeClr val="tx1"/>
                </a:solidFill>
              </a:rPr>
              <a:t>ในท้ายสนมก็ดี  ทั้งนี้</a:t>
            </a:r>
            <a:r>
              <a:rPr lang="th-TH" sz="8000" dirty="0" err="1" smtClean="0">
                <a:solidFill>
                  <a:schemeClr val="tx1"/>
                </a:solidFill>
              </a:rPr>
              <a:t>ไอย</a:t>
            </a:r>
            <a:r>
              <a:rPr lang="th-TH" sz="8000" dirty="0" smtClean="0">
                <a:solidFill>
                  <a:schemeClr val="tx1"/>
                </a:solidFill>
              </a:rPr>
              <a:t>การขุนสนมห้าม  ถ้ามิได้ห้ามปรามเกาะกุมเอามาถึงศาลาให้แก่เจ้าน้ำเจ้าท่า  แลให้นานาประ</a:t>
            </a:r>
            <a:r>
              <a:rPr lang="th-TH" sz="8000" dirty="0" err="1" smtClean="0">
                <a:solidFill>
                  <a:schemeClr val="tx1"/>
                </a:solidFill>
              </a:rPr>
              <a:t>เทษ</a:t>
            </a:r>
            <a:r>
              <a:rPr lang="th-TH" sz="8000" dirty="0" smtClean="0">
                <a:solidFill>
                  <a:schemeClr val="tx1"/>
                </a:solidFill>
              </a:rPr>
              <a:t>ไปมาในท้ายสนมได้โทษเจ้าพนักงานถึงตาย</a:t>
            </a:r>
          </a:p>
          <a:p>
            <a:pPr algn="l"/>
            <a:r>
              <a:rPr lang="th-TH" sz="8000" dirty="0" smtClean="0">
                <a:solidFill>
                  <a:schemeClr val="tx1"/>
                </a:solidFill>
              </a:rPr>
              <a:t>    แลซึ่งต่างประ</a:t>
            </a:r>
            <a:r>
              <a:rPr lang="th-TH" sz="8000" dirty="0" err="1" smtClean="0">
                <a:solidFill>
                  <a:schemeClr val="tx1"/>
                </a:solidFill>
              </a:rPr>
              <a:t>เทษเดิร</a:t>
            </a:r>
            <a:r>
              <a:rPr lang="th-TH" sz="8000" dirty="0" smtClean="0">
                <a:solidFill>
                  <a:schemeClr val="tx1"/>
                </a:solidFill>
              </a:rPr>
              <a:t>ไปมาได้แต่ถึงโรงช้างฬ่อ ถ้าเขาในสนามไซ้  </a:t>
            </a:r>
            <a:r>
              <a:rPr lang="th-TH" sz="8000" dirty="0" err="1" smtClean="0">
                <a:solidFill>
                  <a:schemeClr val="tx1"/>
                </a:solidFill>
              </a:rPr>
              <a:t>ไอย</a:t>
            </a:r>
            <a:r>
              <a:rPr lang="th-TH" sz="8000" dirty="0" smtClean="0">
                <a:solidFill>
                  <a:schemeClr val="tx1"/>
                </a:solidFill>
              </a:rPr>
              <a:t>การขุนดาบเอามาว่ากล่าว ถ้าขุนดาบมิได้เอามาว่า โทษขุนดาบส่งแก่</a:t>
            </a:r>
            <a:r>
              <a:rPr lang="th-TH" sz="8000" dirty="0" err="1" smtClean="0">
                <a:solidFill>
                  <a:schemeClr val="tx1"/>
                </a:solidFill>
              </a:rPr>
              <a:t>มหาด</a:t>
            </a:r>
            <a:r>
              <a:rPr lang="th-TH" sz="8000" dirty="0" smtClean="0">
                <a:solidFill>
                  <a:schemeClr val="tx1"/>
                </a:solidFill>
              </a:rPr>
              <a:t>ไท”</a:t>
            </a:r>
          </a:p>
          <a:p>
            <a:pPr algn="l"/>
            <a:endParaRPr lang="th-TH" dirty="0"/>
          </a:p>
        </p:txBody>
      </p:sp>
      <p:pic>
        <p:nvPicPr>
          <p:cNvPr id="4100" name="Picture 4" descr="http://3.bp.blogspot.com/-uf3NhXk1alM/UMxE_v2ARPI/AAAAAAAABIw/nF-i716lEeQ/s1600/%E0%B8%81%E0%B8%8F%E0%B8%AB%E0%B8%A1%E0%B8%B2%E0%B8%A2%E0%B9%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85794"/>
            <a:ext cx="307183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71538" y="500042"/>
            <a:ext cx="7215238" cy="513875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h-TH" dirty="0" smtClean="0">
                <a:solidFill>
                  <a:schemeClr val="tx1"/>
                </a:solidFill>
              </a:rPr>
              <a:t>มหาชาติคำหลวง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</a:rPr>
              <a:t>ผู้แต่ง สมเด็จพระบรมไตรโลกนาถโปรดฯ ให้นักปราชญ์ราชบัณฑิตช่วยกันแต่ง เมื่อจุลศักราช ๘๔๔ พุทธศักราช ๒๐๒๕ ประวัติ มหาชาติคำหลวงเป็นหนังสือมหาชาติฉบับภาษาไทย และเป็นประเภทคำหลวงเรื่องแรก เรื่องเกี่ยวกับผู้แต่งและปีที่ แต่งมหาชาติคำหลวง ปรากฏหลักฐานในเรื่องพงศาวดารฉบับคำหลวงกล่าวยืนยันปีที่แต่งไว้ตรงกับมหาชาติคำหลวงเดิมหายไป ๖ กัณฑ์ พระบาทสมเด็จพระพุทธเลิศหล้านภาลัย รัชกาลที่ ๒ ทรงมีพระบรมราชโองการให้พระราชาคณะและนักปราชญ์ราชบัณฑิตแต่งซ่อมให้ครบ ๑๓ กัณฑ์ เมื่อจุลศักราช ๑๑๗๖ พุทธศักราช ๒๓๔๗ ได้แก่ กัณฑ์</a:t>
            </a:r>
            <a:r>
              <a:rPr lang="th-TH" dirty="0" err="1" smtClean="0">
                <a:solidFill>
                  <a:schemeClr val="tx1"/>
                </a:solidFill>
              </a:rPr>
              <a:t>หิมพานต์</a:t>
            </a:r>
            <a:r>
              <a:rPr lang="th-TH" dirty="0" smtClean="0">
                <a:solidFill>
                  <a:schemeClr val="tx1"/>
                </a:solidFill>
              </a:rPr>
              <a:t> ทานกัณฑ์ จุลพน </a:t>
            </a:r>
            <a:r>
              <a:rPr lang="th-TH" dirty="0" err="1" smtClean="0">
                <a:solidFill>
                  <a:schemeClr val="tx1"/>
                </a:solidFill>
              </a:rPr>
              <a:t>มัท</a:t>
            </a:r>
            <a:r>
              <a:rPr lang="th-TH" dirty="0" smtClean="0">
                <a:solidFill>
                  <a:schemeClr val="tx1"/>
                </a:solidFill>
              </a:rPr>
              <a:t>รี สัก</a:t>
            </a:r>
            <a:r>
              <a:rPr lang="th-TH" dirty="0" err="1" smtClean="0">
                <a:solidFill>
                  <a:schemeClr val="tx1"/>
                </a:solidFill>
              </a:rPr>
              <a:t>กบร</a:t>
            </a:r>
            <a:r>
              <a:rPr lang="th-TH" dirty="0" smtClean="0">
                <a:solidFill>
                  <a:schemeClr val="tx1"/>
                </a:solidFill>
              </a:rPr>
              <a:t>รพ และ</a:t>
            </a:r>
          </a:p>
          <a:p>
            <a:pPr algn="l"/>
            <a:r>
              <a:rPr lang="th-TH" dirty="0" err="1" smtClean="0">
                <a:solidFill>
                  <a:schemeClr val="tx1"/>
                </a:solidFill>
              </a:rPr>
              <a:t>ฉกษัตริย์</a:t>
            </a:r>
            <a:r>
              <a:rPr lang="th-TH" dirty="0">
                <a:solidFill>
                  <a:schemeClr val="tx1"/>
                </a:solidFill>
              </a:rPr>
              <a:t> </a:t>
            </a:r>
            <a:r>
              <a:rPr lang="th-TH" dirty="0" smtClean="0">
                <a:solidFill>
                  <a:schemeClr val="tx1"/>
                </a:solidFill>
              </a:rPr>
              <a:t> ​ทำนองแต่ง แต่งด้วยคำประพันธ์หลายอย่าง คือ โคลง ร่าง กาพย์ และฉันท์ มีภาษาบาลี แทรกตลอดเรื่อง มหาชาติคำหลวงเรื่องนี้เป็นหนังสือประเภทคำหลวง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</a:rPr>
              <a:t>​มหาเวสสันดรชาดกร่ายยาว ฉบับที่ใช้เป็นแบบเรียนคัดเลือก  มีสำนวนของกรม</a:t>
            </a:r>
            <a:r>
              <a:rPr lang="th-TH" dirty="0" err="1" smtClean="0">
                <a:solidFill>
                  <a:schemeClr val="tx1"/>
                </a:solidFill>
              </a:rPr>
              <a:t>พระปรมา</a:t>
            </a:r>
            <a:r>
              <a:rPr lang="th-TH" dirty="0" smtClean="0">
                <a:solidFill>
                  <a:schemeClr val="tx1"/>
                </a:solidFill>
              </a:rPr>
              <a:t>นุชิตชิโนรส ๕ กัณฑ์  กัณฑ์ทศพร  </a:t>
            </a:r>
            <a:r>
              <a:rPr lang="th-TH" dirty="0" err="1" smtClean="0">
                <a:solidFill>
                  <a:schemeClr val="tx1"/>
                </a:solidFill>
              </a:rPr>
              <a:t>หิมพานต์</a:t>
            </a:r>
            <a:r>
              <a:rPr lang="th-TH" dirty="0" smtClean="0">
                <a:solidFill>
                  <a:schemeClr val="tx1"/>
                </a:solidFill>
              </a:rPr>
              <a:t>  มหาราช </a:t>
            </a:r>
            <a:r>
              <a:rPr lang="th-TH" dirty="0" err="1" smtClean="0">
                <a:solidFill>
                  <a:schemeClr val="tx1"/>
                </a:solidFill>
              </a:rPr>
              <a:t>ฉกษัตริย์</a:t>
            </a:r>
            <a:r>
              <a:rPr lang="th-TH" dirty="0" smtClean="0">
                <a:solidFill>
                  <a:schemeClr val="tx1"/>
                </a:solidFill>
              </a:rPr>
              <a:t> และนครกัณฑ์   พระราชนิพนธ์ในพระจอมเกล้าเจ้าอยู่หัว  ๓ กัณฑ์ กัณฑ์วนปเวส จุลพน สัก</a:t>
            </a:r>
            <a:r>
              <a:rPr lang="th-TH" dirty="0" err="1" smtClean="0">
                <a:solidFill>
                  <a:schemeClr val="tx1"/>
                </a:solidFill>
              </a:rPr>
              <a:t>กบร</a:t>
            </a:r>
            <a:r>
              <a:rPr lang="th-TH" dirty="0" smtClean="0">
                <a:solidFill>
                  <a:schemeClr val="tx1"/>
                </a:solidFill>
              </a:rPr>
              <a:t>รพ สำนวนเจ้าพระยาพระคลัง(หน) ๒ กัณฑ์ กุมาร </a:t>
            </a:r>
            <a:r>
              <a:rPr lang="th-TH" dirty="0" err="1" smtClean="0">
                <a:solidFill>
                  <a:schemeClr val="tx1"/>
                </a:solidFill>
              </a:rPr>
              <a:t>และมัท</a:t>
            </a:r>
            <a:r>
              <a:rPr lang="th-TH" dirty="0" smtClean="0">
                <a:solidFill>
                  <a:schemeClr val="tx1"/>
                </a:solidFill>
              </a:rPr>
              <a:t>รี พระเทพโมลี คือ มหาพน  สำนักวัดถนน คือ ทานกัณฑ์  สำนัก</a:t>
            </a:r>
            <a:r>
              <a:rPr lang="th-TH" dirty="0" err="1" smtClean="0">
                <a:solidFill>
                  <a:schemeClr val="tx1"/>
                </a:solidFill>
              </a:rPr>
              <a:t>วัดสัง</a:t>
            </a:r>
            <a:r>
              <a:rPr lang="th-TH" dirty="0" smtClean="0">
                <a:solidFill>
                  <a:schemeClr val="tx1"/>
                </a:solidFill>
              </a:rPr>
              <a:t>กระจาย ชูชก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500430" y="928670"/>
            <a:ext cx="4929222" cy="4786346"/>
          </a:xfrm>
        </p:spPr>
        <p:txBody>
          <a:bodyPr>
            <a:normAutofit/>
          </a:bodyPr>
          <a:lstStyle/>
          <a:p>
            <a:pPr algn="l"/>
            <a:r>
              <a:rPr lang="th-TH" sz="2000" dirty="0" smtClean="0">
                <a:solidFill>
                  <a:schemeClr val="tx1"/>
                </a:solidFill>
              </a:rPr>
              <a:t>กัณฑ์มหาราช ชูชกเดินทางเข้าแคว้นสีวีราษฎร์ พระ</a:t>
            </a:r>
            <a:r>
              <a:rPr lang="th-TH" sz="2000" dirty="0" err="1" smtClean="0">
                <a:solidFill>
                  <a:schemeClr val="tx1"/>
                </a:solidFill>
              </a:rPr>
              <a:t>เจ้าสญ</a:t>
            </a:r>
            <a:r>
              <a:rPr lang="th-TH" sz="2000" dirty="0" smtClean="0">
                <a:solidFill>
                  <a:schemeClr val="tx1"/>
                </a:solidFill>
              </a:rPr>
              <a:t>ชัยทรงไถ่สองกุมาร ชูชกได้รับพระราชทานเลี้ยงและถึงแก่กรรมด้วยการบริโภคอาหารมากเกินควร</a:t>
            </a:r>
          </a:p>
          <a:p>
            <a:pPr algn="l"/>
            <a:r>
              <a:rPr lang="th-TH" sz="2000" dirty="0" smtClean="0">
                <a:solidFill>
                  <a:schemeClr val="tx1"/>
                </a:solidFill>
              </a:rPr>
              <a:t>​“ …ขับรำภิรมย์ดำ</a:t>
            </a:r>
            <a:r>
              <a:rPr lang="th-TH" sz="2000" dirty="0" err="1" smtClean="0">
                <a:solidFill>
                  <a:schemeClr val="tx1"/>
                </a:solidFill>
              </a:rPr>
              <a:t>ดาอวจ</a:t>
            </a:r>
            <a:r>
              <a:rPr lang="th-TH" sz="2000" dirty="0" smtClean="0">
                <a:solidFill>
                  <a:schemeClr val="tx1"/>
                </a:solidFill>
              </a:rPr>
              <a:t>  แกล้ง</a:t>
            </a:r>
            <a:r>
              <a:rPr lang="th-TH" sz="2000" dirty="0" err="1" smtClean="0">
                <a:solidFill>
                  <a:schemeClr val="tx1"/>
                </a:solidFill>
              </a:rPr>
              <a:t>ปรกวจกล</a:t>
            </a:r>
            <a:r>
              <a:rPr lang="th-TH" sz="2000" dirty="0" smtClean="0">
                <a:solidFill>
                  <a:schemeClr val="tx1"/>
                </a:solidFill>
              </a:rPr>
              <a:t>ถวายแก่ท่านเทอญ  </a:t>
            </a:r>
            <a:r>
              <a:rPr lang="th-TH" sz="2000" dirty="0" err="1" smtClean="0">
                <a:solidFill>
                  <a:schemeClr val="tx1"/>
                </a:solidFill>
              </a:rPr>
              <a:t>ปาณิสฺสรา</a:t>
            </a:r>
            <a:r>
              <a:rPr lang="th-TH" sz="2000" dirty="0" smtClean="0">
                <a:solidFill>
                  <a:schemeClr val="tx1"/>
                </a:solidFill>
              </a:rPr>
              <a:t> </a:t>
            </a:r>
            <a:r>
              <a:rPr lang="th-TH" sz="2000" dirty="0" err="1" smtClean="0">
                <a:solidFill>
                  <a:schemeClr val="tx1"/>
                </a:solidFill>
              </a:rPr>
              <a:t>กุมฺภถูณิ</a:t>
            </a:r>
            <a:r>
              <a:rPr lang="th-TH" sz="2000" dirty="0" smtClean="0">
                <a:solidFill>
                  <a:schemeClr val="tx1"/>
                </a:solidFill>
              </a:rPr>
              <a:t>โย ตบมือตีแฉ่ง วายกลองเทศ </a:t>
            </a:r>
            <a:r>
              <a:rPr lang="th-TH" sz="2000" dirty="0" err="1" smtClean="0">
                <a:solidFill>
                  <a:schemeClr val="tx1"/>
                </a:solidFill>
              </a:rPr>
              <a:t>พิ</a:t>
            </a:r>
            <a:r>
              <a:rPr lang="th-TH" sz="2000" dirty="0" smtClean="0">
                <a:solidFill>
                  <a:schemeClr val="tx1"/>
                </a:solidFill>
              </a:rPr>
              <a:t>เลศด้วยดุริยางค์  </a:t>
            </a:r>
            <a:r>
              <a:rPr lang="th-TH" sz="2000" dirty="0" err="1" smtClean="0">
                <a:solidFill>
                  <a:schemeClr val="tx1"/>
                </a:solidFill>
              </a:rPr>
              <a:t>มุทฺทิกา</a:t>
            </a:r>
            <a:r>
              <a:rPr lang="th-TH" sz="2000" dirty="0" smtClean="0">
                <a:solidFill>
                  <a:schemeClr val="tx1"/>
                </a:solidFill>
              </a:rPr>
              <a:t> </a:t>
            </a:r>
            <a:r>
              <a:rPr lang="th-TH" sz="2000" dirty="0" err="1" smtClean="0">
                <a:solidFill>
                  <a:schemeClr val="tx1"/>
                </a:solidFill>
              </a:rPr>
              <a:t>โสกชฺฌายิ</a:t>
            </a:r>
            <a:r>
              <a:rPr lang="th-TH" sz="2000" dirty="0" smtClean="0">
                <a:solidFill>
                  <a:schemeClr val="tx1"/>
                </a:solidFill>
              </a:rPr>
              <a:t>กา  ขับรำสำสรวลวางวายโศก โดยเสด็จโลกเจ้าจอมกษัตริย์</a:t>
            </a:r>
            <a:r>
              <a:rPr lang="th-TH" sz="2000" dirty="0" err="1" smtClean="0">
                <a:solidFill>
                  <a:schemeClr val="tx1"/>
                </a:solidFill>
              </a:rPr>
              <a:t>น้นน</a:t>
            </a:r>
            <a:r>
              <a:rPr lang="th-TH" sz="2000" dirty="0" smtClean="0">
                <a:solidFill>
                  <a:schemeClr val="tx1"/>
                </a:solidFill>
              </a:rPr>
              <a:t> </a:t>
            </a:r>
            <a:r>
              <a:rPr lang="th-TH" sz="2000" dirty="0" err="1" smtClean="0">
                <a:solidFill>
                  <a:schemeClr val="tx1"/>
                </a:solidFill>
              </a:rPr>
              <a:t>อาหญฺญนฺ</a:t>
            </a:r>
            <a:r>
              <a:rPr lang="th-TH" sz="2000" dirty="0" smtClean="0">
                <a:solidFill>
                  <a:schemeClr val="tx1"/>
                </a:solidFill>
              </a:rPr>
              <a:t>ตุ </a:t>
            </a:r>
            <a:r>
              <a:rPr lang="th-TH" sz="2000" dirty="0" err="1" smtClean="0">
                <a:solidFill>
                  <a:schemeClr val="tx1"/>
                </a:solidFill>
              </a:rPr>
              <a:t>สพพฺพ</a:t>
            </a:r>
            <a:r>
              <a:rPr lang="th-TH" sz="2000" dirty="0" smtClean="0">
                <a:solidFill>
                  <a:schemeClr val="tx1"/>
                </a:solidFill>
              </a:rPr>
              <a:t>วีณา </a:t>
            </a:r>
            <a:r>
              <a:rPr lang="th-TH" sz="2000" dirty="0" err="1" smtClean="0">
                <a:solidFill>
                  <a:schemeClr val="tx1"/>
                </a:solidFill>
              </a:rPr>
              <a:t>ติงพิล</a:t>
            </a:r>
            <a:r>
              <a:rPr lang="th-TH" sz="2000" dirty="0" smtClean="0">
                <a:solidFill>
                  <a:schemeClr val="tx1"/>
                </a:solidFill>
              </a:rPr>
              <a:t>ลำลำนักสวรรค์</a:t>
            </a:r>
            <a:r>
              <a:rPr lang="th-TH" sz="2000" dirty="0" err="1" smtClean="0">
                <a:solidFill>
                  <a:schemeClr val="tx1"/>
                </a:solidFill>
              </a:rPr>
              <a:t>ดนตรีสส</a:t>
            </a:r>
            <a:r>
              <a:rPr lang="th-TH" sz="2000" dirty="0" smtClean="0">
                <a:solidFill>
                  <a:schemeClr val="tx1"/>
                </a:solidFill>
              </a:rPr>
              <a:t>ยงสังคีต</a:t>
            </a:r>
            <a:r>
              <a:rPr lang="th-TH" sz="2000" dirty="0" err="1" smtClean="0">
                <a:solidFill>
                  <a:schemeClr val="tx1"/>
                </a:solidFill>
              </a:rPr>
              <a:t>คายันต</a:t>
            </a:r>
            <a:r>
              <a:rPr lang="th-TH" sz="2000" dirty="0" smtClean="0">
                <a:solidFill>
                  <a:schemeClr val="tx1"/>
                </a:solidFill>
              </a:rPr>
              <a:t>  เภริโย </a:t>
            </a:r>
            <a:r>
              <a:rPr lang="th-TH" sz="2000" dirty="0" err="1" smtClean="0">
                <a:solidFill>
                  <a:schemeClr val="tx1"/>
                </a:solidFill>
              </a:rPr>
              <a:t>ทินฺทิ</a:t>
            </a:r>
            <a:r>
              <a:rPr lang="th-TH" sz="2000" dirty="0" smtClean="0">
                <a:solidFill>
                  <a:schemeClr val="tx1"/>
                </a:solidFill>
              </a:rPr>
              <a:t>มานิ </a:t>
            </a:r>
            <a:r>
              <a:rPr lang="th-TH" sz="2000" dirty="0" err="1" smtClean="0">
                <a:solidFill>
                  <a:schemeClr val="tx1"/>
                </a:solidFill>
              </a:rPr>
              <a:t>ธเมนฺ</a:t>
            </a:r>
            <a:r>
              <a:rPr lang="th-TH" sz="2000" dirty="0" smtClean="0">
                <a:solidFill>
                  <a:schemeClr val="tx1"/>
                </a:solidFill>
              </a:rPr>
              <a:t>ตุ แตรสังข์สำนาย</a:t>
            </a:r>
            <a:r>
              <a:rPr lang="th-TH" sz="2000" dirty="0" err="1" smtClean="0">
                <a:solidFill>
                  <a:schemeClr val="tx1"/>
                </a:solidFill>
              </a:rPr>
              <a:t>นันทเภรีศ</a:t>
            </a:r>
            <a:r>
              <a:rPr lang="th-TH" sz="2000" dirty="0" smtClean="0">
                <a:solidFill>
                  <a:schemeClr val="tx1"/>
                </a:solidFill>
              </a:rPr>
              <a:t> </a:t>
            </a:r>
            <a:r>
              <a:rPr lang="th-TH" sz="2000" dirty="0" err="1" smtClean="0">
                <a:solidFill>
                  <a:schemeClr val="tx1"/>
                </a:solidFill>
              </a:rPr>
              <a:t>สยงก้องเปรีดิ</a:t>
            </a:r>
            <a:r>
              <a:rPr lang="th-TH" sz="2000" dirty="0" smtClean="0">
                <a:solidFill>
                  <a:schemeClr val="tx1"/>
                </a:solidFill>
              </a:rPr>
              <a:t>เปรมใจ  </a:t>
            </a:r>
            <a:r>
              <a:rPr lang="th-TH" sz="2000" dirty="0" err="1" smtClean="0">
                <a:solidFill>
                  <a:schemeClr val="tx1"/>
                </a:solidFill>
              </a:rPr>
              <a:t>นทนฺ</a:t>
            </a:r>
            <a:r>
              <a:rPr lang="th-TH" sz="2000" dirty="0" smtClean="0">
                <a:solidFill>
                  <a:schemeClr val="tx1"/>
                </a:solidFill>
              </a:rPr>
              <a:t>ตุเอก</a:t>
            </a:r>
            <a:r>
              <a:rPr lang="th-TH" sz="2000" dirty="0" err="1" smtClean="0">
                <a:solidFill>
                  <a:schemeClr val="tx1"/>
                </a:solidFill>
              </a:rPr>
              <a:t>โปกฺข</a:t>
            </a:r>
            <a:r>
              <a:rPr lang="th-TH" sz="2000" dirty="0" smtClean="0">
                <a:solidFill>
                  <a:schemeClr val="tx1"/>
                </a:solidFill>
              </a:rPr>
              <a:t>รา ปี่จีนโสดสรในใดต่าง  </a:t>
            </a:r>
            <a:r>
              <a:rPr lang="th-TH" sz="2000" dirty="0" err="1" smtClean="0">
                <a:solidFill>
                  <a:schemeClr val="tx1"/>
                </a:solidFill>
              </a:rPr>
              <a:t>ทงงกรลุม</a:t>
            </a:r>
            <a:r>
              <a:rPr lang="th-TH" sz="2000" dirty="0" smtClean="0">
                <a:solidFill>
                  <a:schemeClr val="tx1"/>
                </a:solidFill>
              </a:rPr>
              <a:t>พางพอฟัง    </a:t>
            </a:r>
            <a:r>
              <a:rPr lang="th-TH" sz="2000" dirty="0" err="1" smtClean="0">
                <a:solidFill>
                  <a:schemeClr val="tx1"/>
                </a:solidFill>
              </a:rPr>
              <a:t>มุทิงฺค</a:t>
            </a:r>
            <a:r>
              <a:rPr lang="th-TH" sz="2000" dirty="0" smtClean="0">
                <a:solidFill>
                  <a:schemeClr val="tx1"/>
                </a:solidFill>
              </a:rPr>
              <a:t> </a:t>
            </a:r>
            <a:r>
              <a:rPr lang="th-TH" sz="2000" dirty="0" err="1" smtClean="0">
                <a:solidFill>
                  <a:schemeClr val="tx1"/>
                </a:solidFill>
              </a:rPr>
              <a:t>ปณ</a:t>
            </a:r>
            <a:r>
              <a:rPr lang="th-TH" sz="2000" dirty="0" smtClean="0">
                <a:solidFill>
                  <a:schemeClr val="tx1"/>
                </a:solidFill>
              </a:rPr>
              <a:t>วา </a:t>
            </a:r>
            <a:r>
              <a:rPr lang="th-TH" sz="2000" dirty="0" err="1" smtClean="0">
                <a:solidFill>
                  <a:schemeClr val="tx1"/>
                </a:solidFill>
              </a:rPr>
              <a:t>สงฺ</a:t>
            </a:r>
            <a:r>
              <a:rPr lang="th-TH" sz="2000" dirty="0" smtClean="0">
                <a:solidFill>
                  <a:schemeClr val="tx1"/>
                </a:solidFill>
              </a:rPr>
              <a:t>ขา </a:t>
            </a:r>
            <a:r>
              <a:rPr lang="th-TH" sz="2000" dirty="0" err="1" smtClean="0">
                <a:solidFill>
                  <a:schemeClr val="tx1"/>
                </a:solidFill>
              </a:rPr>
              <a:t>มหร</a:t>
            </a:r>
            <a:r>
              <a:rPr lang="th-TH" sz="2000" dirty="0" smtClean="0">
                <a:solidFill>
                  <a:schemeClr val="tx1"/>
                </a:solidFill>
              </a:rPr>
              <a:t>ทึก สร</a:t>
            </a:r>
            <a:r>
              <a:rPr lang="th-TH" sz="2000" dirty="0" err="1" smtClean="0">
                <a:solidFill>
                  <a:schemeClr val="tx1"/>
                </a:solidFill>
              </a:rPr>
              <a:t>โพลสังข์ส</a:t>
            </a:r>
            <a:r>
              <a:rPr lang="th-TH" sz="2000" dirty="0" smtClean="0">
                <a:solidFill>
                  <a:schemeClr val="tx1"/>
                </a:solidFill>
              </a:rPr>
              <a:t>ยงมี่  </a:t>
            </a:r>
            <a:r>
              <a:rPr lang="th-TH" sz="2000" dirty="0" err="1" smtClean="0">
                <a:solidFill>
                  <a:schemeClr val="tx1"/>
                </a:solidFill>
              </a:rPr>
              <a:t>ปยว</a:t>
            </a:r>
            <a:r>
              <a:rPr lang="th-TH" sz="2000" dirty="0" smtClean="0">
                <a:solidFill>
                  <a:schemeClr val="tx1"/>
                </a:solidFill>
              </a:rPr>
              <a:t>ปี่แก้วแคนผสาร  โคธา </a:t>
            </a:r>
            <a:r>
              <a:rPr lang="th-TH" sz="2000" dirty="0" err="1" smtClean="0">
                <a:solidFill>
                  <a:schemeClr val="tx1"/>
                </a:solidFill>
              </a:rPr>
              <a:t>ปริวเทนฺ</a:t>
            </a:r>
            <a:r>
              <a:rPr lang="th-TH" sz="2000" dirty="0" smtClean="0">
                <a:solidFill>
                  <a:schemeClr val="tx1"/>
                </a:solidFill>
              </a:rPr>
              <a:t>ติกา แจรง</a:t>
            </a:r>
            <a:r>
              <a:rPr lang="th-TH" sz="2000" dirty="0" err="1" smtClean="0">
                <a:solidFill>
                  <a:schemeClr val="tx1"/>
                </a:solidFill>
              </a:rPr>
              <a:t>ทรอทร</a:t>
            </a:r>
            <a:r>
              <a:rPr lang="th-TH" sz="2000" dirty="0" smtClean="0">
                <a:solidFill>
                  <a:schemeClr val="tx1"/>
                </a:solidFill>
              </a:rPr>
              <a:t>ในสารสยงยิ่ง </a:t>
            </a:r>
            <a:r>
              <a:rPr lang="th-TH" sz="2000" dirty="0" err="1" smtClean="0">
                <a:solidFill>
                  <a:schemeClr val="tx1"/>
                </a:solidFill>
              </a:rPr>
              <a:t>จเข้</a:t>
            </a:r>
            <a:r>
              <a:rPr lang="th-TH" sz="2000" dirty="0" smtClean="0">
                <a:solidFill>
                  <a:schemeClr val="tx1"/>
                </a:solidFill>
              </a:rPr>
              <a:t>ดิ่งสารสวรรค์ </a:t>
            </a:r>
            <a:r>
              <a:rPr lang="th-TH" sz="2000" dirty="0" err="1" smtClean="0">
                <a:solidFill>
                  <a:schemeClr val="tx1"/>
                </a:solidFill>
              </a:rPr>
              <a:t>ทินฺทิ</a:t>
            </a:r>
            <a:r>
              <a:rPr lang="th-TH" sz="2000" dirty="0" smtClean="0">
                <a:solidFill>
                  <a:schemeClr val="tx1"/>
                </a:solidFill>
              </a:rPr>
              <a:t>มานิ จ </a:t>
            </a:r>
            <a:r>
              <a:rPr lang="th-TH" sz="2000" dirty="0" err="1" smtClean="0">
                <a:solidFill>
                  <a:schemeClr val="tx1"/>
                </a:solidFill>
              </a:rPr>
              <a:t>หญฺญนฺ</a:t>
            </a:r>
            <a:r>
              <a:rPr lang="th-TH" sz="2000" dirty="0" smtClean="0">
                <a:solidFill>
                  <a:schemeClr val="tx1"/>
                </a:solidFill>
              </a:rPr>
              <a:t>ตุ โท</a:t>
            </a:r>
            <a:r>
              <a:rPr lang="th-TH" sz="2000" dirty="0" err="1" smtClean="0">
                <a:solidFill>
                  <a:schemeClr val="tx1"/>
                </a:solidFill>
              </a:rPr>
              <a:t>ลมรรธนิ</a:t>
            </a:r>
            <a:r>
              <a:rPr lang="th-TH" sz="2000" dirty="0" smtClean="0">
                <a:solidFill>
                  <a:schemeClr val="tx1"/>
                </a:solidFill>
              </a:rPr>
              <a:t>ทันทีเทศ  รนนกองเกษตรสีมา ท่าวเทอญ </a:t>
            </a:r>
            <a:r>
              <a:rPr lang="th-TH" sz="2000" dirty="0" err="1" smtClean="0">
                <a:solidFill>
                  <a:schemeClr val="tx1"/>
                </a:solidFill>
              </a:rPr>
              <a:t>กุฎุมฺพาทินฺทินา</a:t>
            </a:r>
            <a:r>
              <a:rPr lang="th-TH" sz="2000" dirty="0" smtClean="0">
                <a:solidFill>
                  <a:schemeClr val="tx1"/>
                </a:solidFill>
              </a:rPr>
              <a:t>มิ จาติ ดิ่งดุริยางค์ตีเป่า ขับล้วน</a:t>
            </a:r>
            <a:r>
              <a:rPr lang="th-TH" sz="2000" dirty="0" err="1" smtClean="0">
                <a:solidFill>
                  <a:schemeClr val="tx1"/>
                </a:solidFill>
              </a:rPr>
              <a:t>เหล่าส</a:t>
            </a:r>
            <a:r>
              <a:rPr lang="th-TH" sz="2000" dirty="0" smtClean="0">
                <a:solidFill>
                  <a:schemeClr val="tx1"/>
                </a:solidFill>
              </a:rPr>
              <a:t> ยงสรวล สำรวล</a:t>
            </a:r>
            <a:r>
              <a:rPr lang="th-TH" sz="2000" dirty="0" err="1" smtClean="0">
                <a:solidFill>
                  <a:schemeClr val="tx1"/>
                </a:solidFill>
              </a:rPr>
              <a:t>ดวล</a:t>
            </a:r>
            <a:r>
              <a:rPr lang="th-TH" sz="2000" dirty="0" smtClean="0">
                <a:solidFill>
                  <a:schemeClr val="tx1"/>
                </a:solidFill>
              </a:rPr>
              <a:t>ดีดเทอญ…</a:t>
            </a:r>
            <a:r>
              <a:rPr lang="th-TH" sz="2000" dirty="0" err="1" smtClean="0">
                <a:solidFill>
                  <a:schemeClr val="tx1"/>
                </a:solidFill>
              </a:rPr>
              <a:t>ธก็ให้อมาตย</a:t>
            </a:r>
            <a:r>
              <a:rPr lang="th-TH" sz="2000" dirty="0" smtClean="0">
                <a:solidFill>
                  <a:schemeClr val="tx1"/>
                </a:solidFill>
              </a:rPr>
              <a:t>คาดเภรี ตีกลอง</a:t>
            </a:r>
            <a:r>
              <a:rPr lang="th-TH" sz="2000" dirty="0" err="1" smtClean="0">
                <a:solidFill>
                  <a:schemeClr val="tx1"/>
                </a:solidFill>
              </a:rPr>
              <a:t>ป่าวท่วว</a:t>
            </a:r>
            <a:r>
              <a:rPr lang="th-TH" sz="2000" dirty="0" smtClean="0">
                <a:solidFill>
                  <a:schemeClr val="tx1"/>
                </a:solidFill>
              </a:rPr>
              <a:t>ไปมา </a:t>
            </a:r>
            <a:r>
              <a:rPr lang="th-TH" sz="2000" dirty="0" err="1" smtClean="0">
                <a:solidFill>
                  <a:schemeClr val="tx1"/>
                </a:solidFill>
              </a:rPr>
              <a:t>ตรตยง</a:t>
            </a:r>
            <a:r>
              <a:rPr lang="th-TH" sz="2000" dirty="0" smtClean="0">
                <a:solidFill>
                  <a:schemeClr val="tx1"/>
                </a:solidFill>
              </a:rPr>
              <a:t>หาญาติกากรพ</a:t>
            </a:r>
            <a:r>
              <a:rPr lang="th-TH" sz="2000" dirty="0" err="1" smtClean="0">
                <a:solidFill>
                  <a:schemeClr val="tx1"/>
                </a:solidFill>
              </a:rPr>
              <a:t>รามหณ์</a:t>
            </a:r>
            <a:r>
              <a:rPr lang="th-TH" sz="2000" dirty="0" smtClean="0">
                <a:solidFill>
                  <a:schemeClr val="tx1"/>
                </a:solidFill>
              </a:rPr>
              <a:t>... “</a:t>
            </a:r>
            <a:endParaRPr lang="th-TH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4.bp.blogspot.com/-Kwdnfhu4jws/T0wTF1zlvjI/AAAAAAAAABI/uJXzEG1yK5Y/s1600/3319_%E0%B8%A1%E0%B8%AB%E0%B8%B2%E0%B8%8A%E0%B8%B2%E0%B8%95%E0%B8%B4%E0%B8%84%E0%B8%B3%E0%B8%AB%E0%B8%A5%E0%B8%A7%E0%B8%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1660934" cy="2214578"/>
          </a:xfrm>
          <a:prstGeom prst="rect">
            <a:avLst/>
          </a:prstGeom>
          <a:noFill/>
        </p:spPr>
      </p:pic>
      <p:pic>
        <p:nvPicPr>
          <p:cNvPr id="3076" name="Picture 4" descr="https://lh4.googleusercontent.com/-riooXShhBCc/UmVz7OVKCoI/AAAAAAAAiSU/HBsvb61g5xI/s720/DSC_7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3071834" cy="2047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bookgiftshop.com/shop/bookgiftshop/images/p5gjt3rjrj0fzw45xmk11220123751002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162571" cy="3143272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14612" y="0"/>
            <a:ext cx="59293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/>
              <a:t>จากจดหมายเหตุ</a:t>
            </a:r>
            <a:r>
              <a:rPr lang="th-TH" sz="1600" dirty="0" err="1" smtClean="0"/>
              <a:t>ลาลูแบร์</a:t>
            </a:r>
            <a:r>
              <a:rPr lang="th-TH" sz="1600" dirty="0" smtClean="0"/>
              <a:t>  เรื่องดนตรีไทยที่ปรากฏสามารถแยกเป็น หัวเรื่องย่อย ๆ ได้ดังนี้</a:t>
            </a:r>
          </a:p>
          <a:p>
            <a:r>
              <a:rPr lang="th-TH" sz="1600" dirty="0" smtClean="0"/>
              <a:t>          ๑. เครื่องดนตรี พบว่า มีเครื่องดนตรี ดังนี้</a:t>
            </a:r>
          </a:p>
          <a:p>
            <a:r>
              <a:rPr lang="th-TH" sz="1600" dirty="0" smtClean="0"/>
              <a:t>๑.๑ เครื่องสี คือ ซอ (</a:t>
            </a:r>
            <a:r>
              <a:rPr lang="en-US" sz="1600" dirty="0" err="1" smtClean="0"/>
              <a:t>Tro</a:t>
            </a:r>
            <a:r>
              <a:rPr lang="en-US" sz="1600" dirty="0" smtClean="0"/>
              <a:t>) </a:t>
            </a:r>
            <a:r>
              <a:rPr lang="th-TH" sz="1600" dirty="0" smtClean="0"/>
              <a:t>ชาวสยามมีเครื่องดนตรีฝีมือหยาบ ๆ เหมือนไวโอลินสามสาย เรียกว่า ซอ </a:t>
            </a:r>
          </a:p>
          <a:p>
            <a:r>
              <a:rPr lang="th-TH" sz="1600" dirty="0" smtClean="0"/>
              <a:t>​๑.๒ เครื่องเป่า คือ ปี่ (</a:t>
            </a:r>
            <a:r>
              <a:rPr lang="en-US" sz="1600" dirty="0" smtClean="0"/>
              <a:t>Pi) </a:t>
            </a:r>
            <a:r>
              <a:rPr lang="th-TH" sz="1600" dirty="0" smtClean="0"/>
              <a:t>เครื่องเป่าเสียงแหลม เรียกว่า ปี่ เล่นควบไปกับฆ้อง และแตร (</a:t>
            </a:r>
            <a:r>
              <a:rPr lang="en-US" sz="1600" dirty="0" err="1" smtClean="0"/>
              <a:t>Tre</a:t>
            </a:r>
            <a:r>
              <a:rPr lang="en-US" sz="1600" dirty="0" smtClean="0"/>
              <a:t>) </a:t>
            </a:r>
            <a:r>
              <a:rPr lang="th-TH" sz="1600" dirty="0" smtClean="0"/>
              <a:t>ทำด้วยไม้มีขนาดเล็กและเสียงแหลม คงจะหมายถึงขลุ่ย</a:t>
            </a:r>
          </a:p>
          <a:p>
            <a:r>
              <a:rPr lang="th-TH" sz="1600" dirty="0" smtClean="0"/>
              <a:t>​๑.๓ เครื่องตี แบ่งตามวัสดุที่ผลิตเสียง ได้แก่</a:t>
            </a:r>
          </a:p>
          <a:p>
            <a:r>
              <a:rPr lang="th-TH" sz="1600" dirty="0" smtClean="0"/>
              <a:t>​      ๑.๓.๑ เครื่องดนตรีประเภทไม้</a:t>
            </a:r>
          </a:p>
          <a:p>
            <a:r>
              <a:rPr lang="th-TH" sz="1600" dirty="0" smtClean="0"/>
              <a:t>​     กรับ (</a:t>
            </a:r>
            <a:r>
              <a:rPr lang="en-US" sz="1600" dirty="0" smtClean="0"/>
              <a:t>crab) </a:t>
            </a:r>
            <a:r>
              <a:rPr lang="th-TH" sz="1600" dirty="0" smtClean="0"/>
              <a:t>ใช้ประกอบการขับร้องเพลง ผู้ที่ร้องเพลงนั้นเรียกว่า ช่างขับ (</a:t>
            </a:r>
            <a:r>
              <a:rPr lang="en-US" sz="1600" dirty="0" err="1" smtClean="0"/>
              <a:t>chang</a:t>
            </a:r>
            <a:r>
              <a:rPr lang="en-US" sz="1600" dirty="0" smtClean="0"/>
              <a:t>-cab) </a:t>
            </a:r>
            <a:r>
              <a:rPr lang="th-TH" sz="1600" dirty="0" smtClean="0"/>
              <a:t>ใช้เล่นในวันสุก-ดิบก่อนวันแต่งงาน ๑ วัน พร้อมกับเครื่องดนตรีอีกหลายชิ้น</a:t>
            </a:r>
          </a:p>
          <a:p>
            <a:r>
              <a:rPr lang="th-TH" dirty="0" smtClean="0"/>
              <a:t>​      </a:t>
            </a:r>
            <a:r>
              <a:rPr lang="th-TH" sz="1600" dirty="0" smtClean="0"/>
              <a:t>๑.๓.๒ เครื่องดนตรีประเภทโลหะ</a:t>
            </a:r>
          </a:p>
          <a:p>
            <a:r>
              <a:rPr lang="th-TH" sz="1600" dirty="0" smtClean="0"/>
              <a:t>​               - ฆ้อง (</a:t>
            </a:r>
            <a:r>
              <a:rPr lang="en-US" sz="1600" dirty="0" smtClean="0"/>
              <a:t>cong) </a:t>
            </a:r>
            <a:r>
              <a:rPr lang="th-TH" sz="1600" dirty="0" smtClean="0"/>
              <a:t>ทำด้วยทองแดง ใช้ไม้สั้นๆ ตีไปตามจังหวะเพลง แต่ละใบแขวนอยู่บนขาตั้ง แสดงว่าอาจมีหลายขนาด มีเสียงทุ้ม</a:t>
            </a:r>
          </a:p>
          <a:p>
            <a:r>
              <a:rPr lang="th-TH" sz="1600" dirty="0" smtClean="0"/>
              <a:t>​                - </a:t>
            </a:r>
            <a:r>
              <a:rPr lang="th-TH" sz="1600" dirty="0" err="1" smtClean="0"/>
              <a:t>โฉ่ง</a:t>
            </a:r>
            <a:r>
              <a:rPr lang="th-TH" sz="1600" dirty="0" smtClean="0"/>
              <a:t>ฉ่าง (</a:t>
            </a:r>
            <a:r>
              <a:rPr lang="en-US" sz="1600" dirty="0" err="1" smtClean="0"/>
              <a:t>schoung-schang</a:t>
            </a:r>
            <a:r>
              <a:rPr lang="en-US" sz="1600" dirty="0" smtClean="0"/>
              <a:t>) </a:t>
            </a:r>
            <a:r>
              <a:rPr lang="th-TH" sz="1600" dirty="0" smtClean="0"/>
              <a:t>รูปทรงคล้ายฆ้อง แต่บางและกว้างกว่า คงหมายถึงฉาบ</a:t>
            </a:r>
          </a:p>
          <a:p>
            <a:r>
              <a:rPr lang="th-TH" sz="1600" dirty="0" smtClean="0"/>
              <a:t>​              - พาทย์ฆ้อง (</a:t>
            </a:r>
            <a:r>
              <a:rPr lang="en-US" sz="1600" dirty="0" smtClean="0"/>
              <a:t>pat cong) </a:t>
            </a:r>
            <a:r>
              <a:rPr lang="th-TH" sz="1600" dirty="0" smtClean="0"/>
              <a:t>หรือฆ้องวง น่าจะมี ๕ ระดับเสียงคู่กัน แสดงว่าอาจมี ๑๐ ลูกฆ้องขึ้นไป ตีด้วยไม้สองอัน</a:t>
            </a:r>
          </a:p>
          <a:p>
            <a:r>
              <a:rPr lang="th-TH" sz="1600" dirty="0" smtClean="0"/>
              <a:t>​        ๑.๓.๓  เครื่องดนตรีประเภทหนัง</a:t>
            </a:r>
          </a:p>
          <a:p>
            <a:r>
              <a:rPr lang="th-TH" sz="1600" dirty="0" smtClean="0"/>
              <a:t>​                - ตะลุง</a:t>
            </a:r>
            <a:r>
              <a:rPr lang="th-TH" sz="1600" dirty="0" err="1" smtClean="0"/>
              <a:t>ปุง</a:t>
            </a:r>
            <a:r>
              <a:rPr lang="th-TH" sz="1600" dirty="0" smtClean="0"/>
              <a:t>ปัง (</a:t>
            </a:r>
            <a:r>
              <a:rPr lang="en-US" sz="1600" dirty="0" err="1" smtClean="0"/>
              <a:t>Tlounpounpan</a:t>
            </a:r>
            <a:r>
              <a:rPr lang="en-US" sz="1600" dirty="0" smtClean="0"/>
              <a:t>) </a:t>
            </a:r>
            <a:r>
              <a:rPr lang="th-TH" sz="1600" dirty="0" smtClean="0"/>
              <a:t>ทำด้วยหนัง ขึงสองหน้า คล้ายกลองรำมะนา สองขามีลูกตุ้มตะกั่วผูกเชือกติดอยู่และคันไม้เสียบเป็นคันถือ เวลาเล่นหมุนคันไม้กลับไปกลับมา ลูกตุ้มจะแกว่งไปกระทบหน้ากลอง คงหมายถึงบัณเฑาะว์นั่นเอง</a:t>
            </a:r>
          </a:p>
          <a:p>
            <a:r>
              <a:rPr lang="th-TH" sz="1600" dirty="0" smtClean="0"/>
              <a:t>​                -  ตะโพน (</a:t>
            </a:r>
            <a:r>
              <a:rPr lang="en-US" sz="1600" dirty="0" err="1" smtClean="0"/>
              <a:t>Tapon</a:t>
            </a:r>
            <a:r>
              <a:rPr lang="en-US" sz="1600" dirty="0" smtClean="0"/>
              <a:t>) </a:t>
            </a:r>
            <a:r>
              <a:rPr lang="th-TH" sz="1600" dirty="0" smtClean="0"/>
              <a:t>รูปร่างเหมือนถังไม้ที่ใช้ไม้หมักเหล้า มีเชือกผูกแขวนคอไพล่มาข้างหน้าผู้เล่นแล้วใช้กำปั้นทุบหน้ากลองทั้งสองด้าน</a:t>
            </a:r>
          </a:p>
          <a:p>
            <a:r>
              <a:rPr lang="th-TH" sz="1600" dirty="0" smtClean="0"/>
              <a:t>​               -  โทน (</a:t>
            </a:r>
            <a:r>
              <a:rPr lang="en-US" sz="1600" dirty="0" smtClean="0"/>
              <a:t>tong) </a:t>
            </a:r>
            <a:r>
              <a:rPr lang="th-TH" sz="1600" dirty="0" smtClean="0"/>
              <a:t>ทำด้วยดินเผา รูปทรงเหมือนขวด มีหน้าเดียว ใช้มือข้างหนึ่งทุบ</a:t>
            </a:r>
          </a:p>
          <a:p>
            <a:r>
              <a:rPr lang="th-TH" sz="1600" dirty="0" smtClean="0"/>
              <a:t>​               - กลอง (</a:t>
            </a:r>
            <a:r>
              <a:rPr lang="en-US" sz="1600" dirty="0" err="1" smtClean="0"/>
              <a:t>clong</a:t>
            </a:r>
            <a:r>
              <a:rPr lang="en-US" sz="1600" dirty="0" smtClean="0"/>
              <a:t>) </a:t>
            </a:r>
            <a:r>
              <a:rPr lang="th-TH" sz="1600" dirty="0" smtClean="0"/>
              <a:t>มีหน้าเดียว วางกับพื้น ผู้เล่นจะนั่งขัดสมาธิตี จะใช้ควบไปกับการขับร้อง เฉพาะในการฟ้อนรำ อาจจะเป็นกลองทัด กลองสมัยนั้นมีหลายขนาด</a:t>
            </a:r>
            <a:endParaRPr lang="th-TH" sz="1600" dirty="0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9" name="รูปภาพ 18" descr="ดาวน์โหลด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43314"/>
            <a:ext cx="1928826" cy="2488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85786" y="571480"/>
            <a:ext cx="73581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/>
              <a:t>​        ๑.๔ การร้องขับประกอบดนตรี  </a:t>
            </a:r>
          </a:p>
          <a:p>
            <a:r>
              <a:rPr lang="th-TH" dirty="0" smtClean="0"/>
              <a:t>     </a:t>
            </a:r>
            <a:r>
              <a:rPr lang="th-TH" sz="1600" dirty="0" smtClean="0"/>
              <a:t>บางทีก็ใช้ไม้สองชิ้นสั้น ๆ  เรียกว่า กรับ ขยับให้กระทบกันไปพร้อม ๆ กับขับร้องเพลง ผู้ร้องเพลงเรียกว่า ช่างขับ  พวกราษฎรพอใจขับร้องเล่นในตอนเย็น ตามลานบ้าน พร้อมด้วยกลองชนิดหนึ่งเรียกว่า โทน  เขาถือโทนไว้ในมือซ้าย แล้วใช้กำปั้นขวาทุบหน้ากลองเป็นระยะ ๆ โทนนั้นทำด้วยดิน (เผา)  รูปร่างเหมือนขวด แต่ไม่มีก้น แต่หุ้มหนังแทน มีเชือกผูกรัดกระชัยไว้กับคอ (ขวด) นั้น</a:t>
            </a:r>
          </a:p>
          <a:p>
            <a:r>
              <a:rPr lang="th-TH" sz="1600" dirty="0" smtClean="0"/>
              <a:t>  ​          ๑.๕ เครื่องประโคม</a:t>
            </a:r>
          </a:p>
          <a:p>
            <a:r>
              <a:rPr lang="th-TH" sz="1600" dirty="0" smtClean="0"/>
              <a:t>​                ชาวสยามมีเครื่องประโคมเทียมเข้าในขบวนแห่  ในวันที่คณะ</a:t>
            </a:r>
            <a:r>
              <a:rPr lang="th-TH" sz="1600" dirty="0" err="1" smtClean="0"/>
              <a:t>ฑูต</a:t>
            </a:r>
            <a:r>
              <a:rPr lang="th-TH" sz="1600" dirty="0" smtClean="0"/>
              <a:t> (ฝรั่งเศส)  เข้าเฝ้าพระเจ้ากรุงสยาม เป็นครั้งแรก ในลานพระราชมณเฑียรชั้นใน เห็นคนตั้งร้อยหมอบอยู่เป็นแถว  บางคนถือแตร</a:t>
            </a:r>
            <a:r>
              <a:rPr lang="th-TH" sz="1600" dirty="0" err="1" smtClean="0"/>
              <a:t>เล็่ก</a:t>
            </a:r>
            <a:r>
              <a:rPr lang="th-TH" sz="1600" dirty="0" smtClean="0"/>
              <a:t>ฝีมือหยาบ ๆ ไว้เพื่ออวดโดยไม่ได้เป่าเลย  บางคนมีกลองใบย่อม ๆ วางไว้ตรงหน้า แต่ไม่เห็นได้ตี </a:t>
            </a:r>
          </a:p>
          <a:p>
            <a:r>
              <a:rPr lang="th-TH" sz="1600" dirty="0" smtClean="0"/>
              <a:t>​                เครื่องประโคมโดยเสด็จ ฯ  เพลงเดินที่ใช้ประโคมเมื่อคณะ</a:t>
            </a:r>
            <a:r>
              <a:rPr lang="th-TH" sz="1600" dirty="0" err="1" smtClean="0"/>
              <a:t>ฑูต</a:t>
            </a:r>
            <a:r>
              <a:rPr lang="th-TH" sz="1600" dirty="0" smtClean="0"/>
              <a:t> (ฝรั่งเศส)  เข้าไปในพระราชวังนั้น เป็นเสียงของเครื่องดนตรีดังกล่าว บรรเลงขึ้นพร้อมกัน แม้แปลกหูแต่น่าฟัง โดยเฉพาะอย่างยิ่งเสียงที่ก้องไปในแม่น้ำ </a:t>
            </a:r>
          </a:p>
          <a:p>
            <a:r>
              <a:rPr lang="th-TH" sz="1600" dirty="0" smtClean="0"/>
              <a:t>​ นอกจากนี้ ยังกล่าวถึงการแสดงโขน(</a:t>
            </a:r>
            <a:r>
              <a:rPr lang="en-US" sz="1600" dirty="0" smtClean="0"/>
              <a:t>Cone)</a:t>
            </a:r>
            <a:r>
              <a:rPr lang="th-TH" sz="1600" dirty="0" smtClean="0"/>
              <a:t>ว่า “เป็นการร่ายรำ เข้าๆออกๆหลายคำรบ ตามจังหวะ ซอและเครื่องดนตรีอย่างอื่น” (คำรบ หมายถึง ครั้ง) ท่านได้สังเกตและอธิบายลักษณะเครื่องดนตรีเท่าที่ท่านได้เห็นได้ฟังไว้</a:t>
            </a:r>
            <a:endParaRPr lang="th-TH" sz="1600" dirty="0"/>
          </a:p>
        </p:txBody>
      </p:sp>
      <p:pic>
        <p:nvPicPr>
          <p:cNvPr id="18434" name="Picture 2" descr="http://atibhop.files.wordpress.com/2013/02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857628"/>
            <a:ext cx="3168170" cy="1969546"/>
          </a:xfrm>
          <a:prstGeom prst="rect">
            <a:avLst/>
          </a:prstGeom>
          <a:noFill/>
        </p:spPr>
      </p:pic>
      <p:pic>
        <p:nvPicPr>
          <p:cNvPr id="18436" name="Picture 4" descr="http://atibhop.files.wordpress.com/2013/02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3714776" cy="182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14348" y="714356"/>
            <a:ext cx="5786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/>
              <a:t>บทพากย์หนังใหญ่</a:t>
            </a:r>
          </a:p>
          <a:p>
            <a:r>
              <a:rPr lang="th-TH" sz="2000" dirty="0" smtClean="0"/>
              <a:t>​ลงการากษสสำแดง ​อยุธยากล้าแข็ง</a:t>
            </a:r>
          </a:p>
          <a:p>
            <a:r>
              <a:rPr lang="th-TH" sz="2000" dirty="0" smtClean="0"/>
              <a:t>​จะเล่นให้ท่านทั้งหลายดู</a:t>
            </a:r>
          </a:p>
          <a:p>
            <a:r>
              <a:rPr lang="th-TH" sz="2000" dirty="0" smtClean="0"/>
              <a:t>​ชัยศรีโขลนทวารเบิกบานประตู​ฆ้องกลองตะโพนครู</a:t>
            </a:r>
          </a:p>
          <a:p>
            <a:r>
              <a:rPr lang="th-TH" sz="2000" dirty="0" smtClean="0"/>
              <a:t>​ดูเล่นให้สุขสำราญ</a:t>
            </a:r>
          </a:p>
          <a:p>
            <a:r>
              <a:rPr lang="th-TH" sz="2000" dirty="0" smtClean="0"/>
              <a:t>​</a:t>
            </a:r>
          </a:p>
          <a:p>
            <a:r>
              <a:rPr lang="th-TH" sz="2000" dirty="0" smtClean="0"/>
              <a:t>​จึงจุดธูปเทียนฉับพลัน​จบเศียรโบกควัน</a:t>
            </a:r>
          </a:p>
          <a:p>
            <a:r>
              <a:rPr lang="th-TH" sz="2000" dirty="0" smtClean="0"/>
              <a:t>​แล้วเจิมซึ่งปลายศรชัย</a:t>
            </a:r>
          </a:p>
          <a:p>
            <a:r>
              <a:rPr lang="th-TH" sz="2000" dirty="0" smtClean="0"/>
              <a:t>​พลโห่ขานโห่หวั่นไหว​ปี่</a:t>
            </a:r>
            <a:r>
              <a:rPr lang="th-TH" sz="2000" dirty="0" err="1" smtClean="0"/>
              <a:t>แแจ้ว</a:t>
            </a:r>
            <a:r>
              <a:rPr lang="th-TH" sz="2000" dirty="0" smtClean="0"/>
              <a:t>จับใจ</a:t>
            </a:r>
          </a:p>
          <a:p>
            <a:r>
              <a:rPr lang="th-TH" sz="2000" dirty="0" smtClean="0"/>
              <a:t>​ตะโพนและกลองฆ้องขาน</a:t>
            </a:r>
          </a:p>
          <a:p>
            <a:r>
              <a:rPr lang="th-TH" sz="2000" dirty="0" smtClean="0"/>
              <a:t>​เร่งเร็วเอาเทียนติดปลายศรี​อ่านเวทย์ขอพร</a:t>
            </a:r>
          </a:p>
          <a:p>
            <a:r>
              <a:rPr lang="th-TH" sz="2000" dirty="0" smtClean="0"/>
              <a:t>​ศรีสวัสดิ์สมพอง</a:t>
            </a:r>
          </a:p>
          <a:p>
            <a:r>
              <a:rPr lang="th-TH" sz="2000" dirty="0" smtClean="0"/>
              <a:t>​พลโห่ขานโห่ทั้งผอง​พิณพาทย์ตะโพนกลอง</a:t>
            </a:r>
          </a:p>
          <a:p>
            <a:r>
              <a:rPr lang="th-TH" sz="2000" dirty="0" smtClean="0"/>
              <a:t>​ดูเล่นให้สำราญ​</a:t>
            </a:r>
            <a:endParaRPr lang="th-TH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4578" name="Picture 2" descr="http://tum-ra.tarad.com/shop/t/tum-ra/img-lib/spd_2008042614210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095647" cy="3714776"/>
          </a:xfrm>
          <a:prstGeom prst="rect">
            <a:avLst/>
          </a:prstGeom>
          <a:noFill/>
        </p:spPr>
      </p:pic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929058" y="1071546"/>
            <a:ext cx="4757742" cy="5054617"/>
          </a:xfrm>
        </p:spPr>
        <p:txBody>
          <a:bodyPr/>
          <a:lstStyle/>
          <a:p>
            <a:r>
              <a:rPr lang="th-TH" dirty="0" smtClean="0"/>
              <a:t>โคลง</a:t>
            </a:r>
            <a:r>
              <a:rPr lang="th-TH" dirty="0"/>
              <a:t>ในหนังสือจินดามณี บรรยายถึงวงมโหรีไว้ว่า</a:t>
            </a:r>
          </a:p>
          <a:p>
            <a:pPr>
              <a:buNone/>
            </a:pPr>
            <a:r>
              <a:rPr lang="th-TH" dirty="0"/>
              <a:t>    นางขับขานเสียงแจ้ว  </a:t>
            </a:r>
            <a:r>
              <a:rPr lang="th-TH" dirty="0" smtClean="0"/>
              <a:t> พึง</a:t>
            </a:r>
            <a:r>
              <a:rPr lang="th-TH" dirty="0"/>
              <a:t>ใจ 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ตาม</a:t>
            </a:r>
            <a:r>
              <a:rPr lang="th-TH" dirty="0"/>
              <a:t>เพลงกลอนกลใน </a:t>
            </a:r>
            <a:r>
              <a:rPr lang="th-TH" dirty="0" smtClean="0"/>
              <a:t>    ภาพ</a:t>
            </a:r>
            <a:r>
              <a:rPr lang="th-TH" dirty="0"/>
              <a:t>พร้อง  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มโหรี</a:t>
            </a:r>
            <a:r>
              <a:rPr lang="th-TH" dirty="0"/>
              <a:t>บรรเลงไฉน </a:t>
            </a:r>
            <a:r>
              <a:rPr lang="th-TH" dirty="0" smtClean="0"/>
              <a:t>           ซอ</a:t>
            </a:r>
            <a:r>
              <a:rPr lang="th-TH" dirty="0"/>
              <a:t>พาทย์ 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ทับ </a:t>
            </a:r>
            <a:r>
              <a:rPr lang="th-TH" dirty="0"/>
              <a:t>กระจับปี่ ก้อง  </a:t>
            </a:r>
            <a:r>
              <a:rPr lang="th-TH" dirty="0" smtClean="0"/>
              <a:t>        เร่ง</a:t>
            </a:r>
            <a:r>
              <a:rPr lang="th-TH" dirty="0"/>
              <a:t>เร้ารัญจวน ฯ </a:t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6" name="AutoShape 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8" name="AutoShape 1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0" name="AutoShape 12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2" name="AutoShape 14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4" name="AutoShape 16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6" name="AutoShape 18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28" name="AutoShape 20" descr="data:image/jpeg;base64,/9j/4AAQSkZJRgABAQAAAQABAAD/2wCEAAkGBxQTEhUUEhQWFhUWFiAXGRgYFh8dHxofHR8bIBgYHCQeHiggHR4lIx4eITEhJyorLy4wHx8zOD8sNyktLisBCgoKDg0OGxAQGywkHyQsLiwsLCw0LCwsLi8sLC8sLiwsLCwsNCw0LCwsLCwsLCwvLDQsLCwsNCwsLCwsLCw0LP/AABEIAMgAbwMBIgACEQEDEQH/xAAcAAACAgMBAQAAAAAAAAAAAAAFBgQHAAIDAQj/xABMEAACAQIEAgYECwUDCgcAAAABAgMEEQASITEFBgcTIkFRYRQycYEjMzRCc3SRobGztCRSYnLBFrLTFSU1Q1NjkpTh8URUZIKToqP/xAAXAQADAQAAAAAAAAAAAAAAAAAAAQID/8QAKxEAAgIBAwEHAwUAAAAAAAAAAAECESESMUEDEzJRYXGhwSKBsSNSkeHw/9oADAMBAAIRAxEAPwBw5c4N6V17yT1IIqZhpUygWE8yqABIAAAgAAGCsvJ8Sgs1VVBQLkmrmAAG5J63bGdH/q1P1mf9TUYPz8NV5A7lmykFULdgEbNbvI31vY64Ro5NOiveFRRVFXJTxyVIWI2aR66cE/uhUz7sRILFrjq2JGoxL5i4RHSx5xPVSHMq5fTJxYsyjW0ng17YPVPKdIIzEwYKxJPbOZrqyMb+sSQ7XO92J3OI3GeDtPCVhzE5klUSEKpyEWUFVJF8tr2Pd3YWTVTTfkZLyag2nq2NwLCrnvqbX+O2G/uxvNydEqlmqapVUEkmrqLADUk/DbDA2upXVM09HUhizu0tPJHK6s6lDL6quSqEquVSQNADjvwzgdFWIJaefPGFKBUEYEakIDEAEui2Vuxt8JJ46FE2/E9p+WoXgE/pFWqGPrO3VzqQtr3a89hprrjOFcrpNEsgkrUDgFQ9VPcgi4NhUG1/A64ZuLcME8XVM7BSRny27YB1Rrg9k7G1tNMDavlGJ5XmDvHLIHVnTKGtIEUgHLcWVAFIOmp3N8FEqfiyEeUos/V+lVGfLny+l1F8t7ZrdftfS+Ov9iU/29V/zdT/AI2OrckUpkzlNAVsgCgBUTIkdwA2QXLZb6km98cYuR4x600jC4ZRZQFIZ3zKANDncNfvyINhbBQWvH2PDyQn/mar/m6j/GxrJyXGoJaqqgALkmrqAABuT8PtjIOR1R1yTuIxIshjK3v1aosQvcG6lc1zfVie4W51vIKMzmKXIJfjFMYYPeXrJc2ouHFkI2AHmbn2Ha/d7HZOTIyAVqaogi4Iq6jUHY/H4GVfCTS1lHknqCHlZWDVEzqwMFQbFXkYaFFI9mGvgXBlpkYLYs7FmYIFv4Cy6AKNAO4DAXmr5bQfTH9PVYZKd2bcgerU/WZ/1FRg5xriPUxlgAWOigm2v/TALkHap+szfqKjGnNHFY45iszOoyjLljZgQAWYkgWW3efAC9sK8D03Og5QQFhdySwNrkW8L2Hdgki2AA7sR+HSh41ddnAf/iAP9cSsNESeTy2FHm/gEgLVvDwErUGo+bOo3jkGzH907ggYb8RUrkLmMZswNj2Gt4+tbL9+GJNoh8r8djraaOoi2carfVWHrIfMHTBbFd8nD0fjPEqVfi5AlUBY2Vm0fy1vv5DFiDCQ5JJ4MxmMxmGSZjMZjMAGYUeavltB9M35FVhuwpc1fLaD6Zv09VhMqPPoZyDtU/WZv1FRiNxXhUdXUSnrZrr8CVGUqAhikZACvzyVJve4XEnkHap+szfqKjEXgMP+cOJmxuskUi2BFyY3ABvuNNxp7wcLg1XekyZFyRCCjdbKzKzMzNkJldimZ5Lrq3YUaWFlAxArujyIyL1QyI6kTMQpJAKsFAK6s5ABZr9kNpdrhu4fU5w22hGx8QCfxxMw6RHaSXIsPyVEUlTrJB1qiMns9mMNmMagrbKSTfTvNrYG/wBhXlDtPVTI5HVoY2F1QFxdjlsxcOWYWAF7D1QcPOAnNvMSUUBkYF5GOSGIetLIfVjUb6nwBsMFII9Sd0hF5Ko0j49Wxqxk6qBQGb1lJy3BPfpYXxauKw5A5fel4ixnOaompDPObi2eSU3VRuAoAHgbad+LPwIOo7ZmMx5fEat4jFCLzSJGP42C39lzrhmZKxmADc60A3qohtubb7HbY+OCtFxCKYXhkSQeKMG+2x0wWNxa3RKwpc1fLaD6Zv09VhsvhT5q+W0H0zfp6rCY4c+h7yDtU/WZv1FRiNyff/KfFh3Z4Dtb5sgPfrt3WxK5C9Wp+sz/AKifE3gnAzDVVU5K/tBUm17krmsSCLLYMFsCb2vpe2EjRtJy/wBygmaIAkp2STc+Bva/22GOHGeMx0sbSzkhFBJIBOg32wSwl9LX+j5vDq3/ALuGzOOXka5zIV7AQMf3rkDzsLX9lx7cDeG8vKkvpEzmeoy5esYABB3rEo0RT37k95OCXEKtYo2ka9lF7Dc+AHmTphB4ZzlUCVZ6lkFLKWWNEF5CQbIUXR2Um6gqGzWv2QQMDaKjGTToNUcl+Mzj92kUbDvZTvv37HQd25sa4/x6CihM1TIEQaDxY9yqNyfLAulr6ATyVIqYRJIoRs7qrAC1hZrMNtj338TiuuYOILXcV66J1mhgQLFd8iBrEk52KhbtoSt27IsDbRXSKUNUs+AQreZeI17GOFZKSJhbKgzTWYHK7kX6oEW7gfAn1saUHR8wKySwB3JuzzzgG/cWJEpY+5cMtHwmYgZ5khhI+JpoWYC/zusICt5nq8bIaGPsNVOLf76OP+4VxNXua69K+kgU3LEeewpKBt7BJFOh0IsY1JOm+YfdgLxLlmCNy7QT0swJKSo5yhtACcxZUGw0kv8AZhoFZw+1hWOe7tVav/fc4XuY5k9HdaeT0mI2EsQGViL6uHgGQZRqQyNoCTgaocJtvAF5d6WZqWf0euDSxq2QyEZZE/iI+cO8jcDYnbFi8zSBqvh7KbgysQfEGnqbHHyu7XYkd7aey+mwxe/JFcZqXg5bdJpYdP8Adw1IX/6lcW8GbptteY7cherUfWp/1E+GrCryF6tR9an/AFE+GrAtjLqd5mYS+lx7cNn80Yfdh0wj9MB/zdN/I3904HsKG4T6QpCtDIw7ipO+wOo0xTnC+a0hRC0qRskcS3iXtmNWPXKGJurPZLkXsFAAxfXGeHioglhYlRIhW43UkaMPMHX3YpvkbopkeonPEUZEjYZQhAWYnNdlYHMqjQ2AB7Vu4jCayb9KcVGmAOJdI0rrIgqJZI7uczRW6wjKFQDMQqGxYqRoD42IE8oceSGRS8buGNrxVLwMdbWYg2I8iRtj6DXkLhwUr6HBY/wf13xSHTFySaKo6+miyUrhRdPVR9ireAPd3YNILrFgUdbwZ2V5KJVc2N51UnyN5G1237+7DJBX8L2WKmF+4LD/AEOPm/h3HZIsvVTOhGXs9xtcX3tpfYrhhXmGWQ3ZYHLHN2hExNh2lIKKb2G1+/Cyi+zjLKZek/MPDxv1JPmYu7bdsJvOnE6GWnaWGCEmNtTkQhiLMEzRq9iSANTbfzwoS87VMZLIlLFYAApHENQAcwIBNvHCfzNzbVVpHXyyNGpBCluzcWF9ABfzwbi06HbAUSaDxv78XV0ZRFaXhpJvnrqhh5DqJV/FScVNBw5siPluCCwA0uMxW+211IvrqCMX3wrgpo04RA2jIzs4v854aln+9jht2TpcV9n+Bi5D9Wo+tT/qJ8NJwrch+rU/Wp/1E+OD8xTJX1NNKUVDTmSmNrG6D4QN4nVW9mGnSMpRbk6DnCeOx1Es8cat8AVBcgZWLAnsG+tra3t3eOAHS0t+Gz+UbfhiT0cIvo0rA3LVU1272ySNGl/YiKPdghzfwH02mkgD5GdCqta4BItqLi+DdBhSwG8ZjMZhmZmOc8CupV1DKRYqwBB8iDocdMZgAqnmXoWglZpKKX0ckG8bLnjJtpbXMu/nbuGK24l0W8RhuDS9aN80Lgj2WJB89sfT+MthUaLqNbnyM/KNYG+Q1QJFrCFzY9xvaxwV4T0S8TnYBoOqGl2lYDTvNgSfdj6jOFuk4xIOIvTSFWikiMkJAAKtG2WaJtdSMyNf+LBsNy1cAnkro9WhiVaioNQI2MiKwyxRnQlgCSSQbm5Nu8AG5M/mY3rKH6Rj/wDjPgH0r0c1VNQ0iPlimnAks1iy5WMmneAitodCWHhg3zFGFq6BVFgrsAPACGYAYTBfD/BA4RDVNBUrRtGkpq5u1JewHXzk2ABudh9uIvHOCcQaHNUPTlowGR42cEyLcJe62AdWeM21OceGGHkoaVH1mb86bBziXxT6A2UmxtbTUb6YKwNyanRXXIk1fLTuaeGlp0FRKGjeWUsr5rvcgEesToPuwwmLi3/pPdLL/VDjTo4SwrgNv8oTWHgOzpp53w4YErQpy0yoTp34uPVhpT7KhwfviONfTOMC37JTnzFXa/2wHDnjy+HROvyRXPMfG+KQ07tLDHCpGXOtUrEE7BR6P6zHsjzIwP5c49xyopopYYIHQrYM8ozEqbEns99jhp6T5MtErG9hUwE28BKl7+WPOiqO3DYfAl2HsZ2I7h4/98Lk0v8ATvz8gM1dzDp+zU3fe0o93djoeJ8esf2On8vhx7/m4sO+PcOiO08l7CEeJcbv8ihA8qlb+epiI+7EDiwrgvXyUwjqYZPSYskolExVMksJCxoQTHtve38IvZmIXF6UyRMAcrjtIw+ay6qfPXcd4uO/CaCM8lO8H41VVnEGngpnaojhBs1RH1YWQAKyfAXNwN797eOGxJKtpqI1yRpL18mUI17p1MpTN3Bhcg23sDpiZyqhbilY6i0a08CAeBfPKR9rk+/E3mcftlD/ADv+TNhJGkpW6rj4O3Jv/iPrEv502DfEWtGe+5C/8TAf1wE5O3qfp5PzpsFeNy5Ii1icpzWHflBb+mKWxm8zBXR9laiWVPVnklqBcWNpZHcX87EYZMK/Rh/oqi+gXDRhohvJxqqlY0Z5GCogLMxNgANycDKZ5ZzdiYY7XWPaVhfR370B/cAv4m/ZHPi8xeZUAzLComZf3nZisC77XVmP8q4E8ycXamhnI7XUoHme+XPI/wAXCtttNW1BC5ANWJE2aRjfqdebOXqSoiMDyRxuXRyzWd7KwNu02bXUXv39+2I78RplnMMTGAKey8MqlO64ZPUGulrfZhG6O+NSzS9Y8huZCxCyAAXsAuQA6aAf974mdOPKwaFOIQqI5EI67LoWBtlY7XZTp5g+WEsmrjpaTdlj8P4q6yLT1QUSMPgpU+LnsLtlBuUcakxknTUFrNlOYoHo35vaZG4fVzEZrGnmYgtFIPiyL+sAwUgE73GxxdnLvETPAkjAB9UkANwHQlZANBcBgcUjGcKyEsayHQ+zG2NZNj7MMzEvo6cNLxEjb0pVXyVYYgo+zE7mb5XQ/SP+TLgT0YODLxCwsOvjPvMMeb78F+Zh+10X0j/lS4lbGz779Pg35R9ap+mf82bBnigHV6i4zLcXtoWAa/lYnAblH16n6Z/zZsHK/wCKf+Q/gcNbES74udF4K8Oijb1oWeE+2N2U/hhrwqdHj3iqhawWvqAP/kJP3k4a8C2CfeYAjS9VUhrj4hhr3doD3XBxXHSsxSimC3YtxG0hOuvVLkOwA0CeOLM4r8FPHP8AMcCCXTUZm+Ce99AGJU6H176WwE544BHUrLGxIEyAOALsjJcxTqBqwW5VlGpW21tUaQlkqbkzhbyAPHVejuEAsIWOYAksGsbubk7W39mHaChqpOEVslVNJk9GdIlkUoSsYJEsisWKsxFhre2p3AVX5D4BMHAADE6qQcysv76sDbL3fjgp0yc6okH+Tqc5yQBO4a9gNerHiT3nYDxvolk26r2oqnlia1XCbga9wuAe647/ADGPqDlCVi9cGNwtawX2GKFmt/7mY+/Hzv0c0JaoNU4IgpbPIwBNreqi+LN6gH8WPpHlKgeGmUS/GuzTSC97PIxdlB7wt8o8gMVyYzf0IM41k2PsxtjjVvZHPgpP2DDMBM6O0C1HEAARd4X1/ihXby0wT5l+VUf0j/lS4A9FYIqOJKSWyzRLdt7CIAe7wwe5k+VUf87/AJUuJ4Npd9+nwdOVB26n6Z/zZsGOKfEyW/cP4YEcr/GVP0rfmS4J8WlHVSC4zZLWvr2tF+/DWxL74vdHEpZa24NhxCcAk3uMw1+2492G/CnyO4jiq2dlUGuqDckAeue8+z8cSK7niiiV268SZBdupBlyjxOQED34FsE03J0HK7q+rcS5erKkPntlsdCGvpY7YTKyij6sxkCspEAKiNs89P7ANZEFgRbtC2zYQD0iVFdVmPN6Ol/gkjjEkzHYLGT2I5CNM59W/fthv4/xWCELJMauBVUIryq1w21wxLHNbdihv4i+JbNYwcSu+buT6cvnSqijcgMyTBonKmwUsjhe/ffHTl/o8py13m9KsbdXRo0lzb1WfSNPaWtttgtWdJFd1aighqJAy/HTIGDZb5zGq3uQdznIFthvgXypzet5ZeJ1zF37KxyUpkt4XawyA69hCt9zg4LbfP8AJbPK/K3VhOsiSGKJs0NMjZgG/wBvM3+sl2sNlte7GxVwxWHDOkCNIGkpIxMikKYQ+QREnSQFgSIX0t2ewwsd9OkfPdc8csqQU4SP5odpWY6WRQMpLEkKBbfD1JGL6UnbLLxpMt1I8QcVRwLpcknV7wRiRD2oyXU2vvs1u65tYX1wai6Sg4IFJLfKdRLEV2vvnBt7r+WDUg7Ge570bTRvV8RMTZgWgJPg3VWce4i2DPMnyuj/AJn/AC5cIvKvMMdDU8QvDLIGnjS8SrYZI1BvdgdyTg9T8yLXVFO6QzRBHPxoUZs0U2q5Wba2t7bjCtbFSg7cuP6DnA6lYzWSObKjuzHwAeUnFdcSoJRlrxOkSpOi3jds0wcJdmBuoa1rDLd9LnRRhoqqeR5JbSMIRI5mQIGEgErNZr7CysPO5wvzMkbUdQ4WGZXukIGbVAENLJ6oMymXMhsNGdRYWYouCrPiaU/A6SZqislRY4qY6007liWa7u0wJOV3uCANCb3v3ZxiAVMMZmjNOWIXqYcizFCC8jMxIQQhNQhBGmu2JclMKymqOITMsM8UjWjIzLCFOUiUadYTY9ogEWsNsduKUo4xNEk7eirErfBi3WMCL9YxYfENl0HeN7YC2/b2IFHxVq1aeDqI6enQjq55YcsRYjsMIw3YlubKDJa4axJNhPiAp+IM1peIvTqEAYhqhGKqWdRYJkAAAJKm7PbMcIPFuPxiqqIpql8spEMsscIeIxoVyCNMylFFiCLvbW176k2pI6Cnk6uaSfr+s6uON2SZQpBjkfKfhIrBSSQpFyBcMQATSeBn4fwmaoWXikFRFTh9oI3tGVU2kDykAxu5BBZVFtL3wv0r01QslbR0x62JgweS2WIWPx+dmM7yb6DvWxB1wUqOV0j4Z6XLPBMRGrZAP2duyEue1rLrbrzroNLC2N+L1np0lGlKBRhXEYlcDruxGzorxaARXUEZzqdVAtcjCLFbmLgTQI9VMRT1WYt1EUOVchuSQ5JDx2IBBUXJyny86MOPxNK8Ui5GyDIyICwyDRhcGzjRy2xK6jTE3pNIjoWXLaWSdIJCZTLfqkMrOrntEFpFGtrBVFhbCHyZM0dXFLEAzJILBhcHMchBvYahvEe0YKwGpt0XTzRwsViito8o4hSakKLdegvmW3eri4HgbqcQ04f1qpJEFKyxqwOZr2ZbjSwue61ht7sM3D6OpJDGNVa90kWMKVva9/hWDIe9e8DcGxA+Cq9GlmhWJAB8PGpF8ua6zxLa1wshD28Jge8YTzuKL0ukKkKlpq0m9+via5B+dCp3DAX0774M8pIyzxhrntAhi2a/YqAfwthW5etEle804OWSLM77EdWSABcNcaAWvtg30f8AF4qicGGMqqOAWJv1hKVGoFtBp9t9sC3Lk1oaHCWXIlXL3QzCVhbdVkcyD3rfFJ0Vc9Y3WSSfFASSANlULDH62xIkJRUz2J7Q8MOvSRzJJRzZUJyT+kJIv7wLKL7HUBmsfPFfUTGPhc8o3nqY6dmtsio0roD3Zjl07wuKozT0oM1/MTTZJHkVQWLmI7McyktIL23JKjUaX0O/vFua3rgGkYxhZVQsfXyyK2ZDaxMNxqvs3J0RJ7sASynKPEDxI07+/GgzkGwJsCb21tvh6Cu1zsM3FDDWyszXhlzKJMoBjVLKrEi97ghiMo1vra1ySp+aPRIpIkHWCZ0JmcfC3CL2Ce9Bbs2t/XCPmN1Ubrcaef4/9cahiO0QRmHZJX1tSDb3/fg0k9ovAZeL8wtMWkfKMxLCBbiNWIA61RfKJTqSba4mcxc7SVklPJbqpIrjrwe22YC6m1uyCGt3i+nmnrc7jS/doNfd78d14VIxPZKWsbMMps17NY/NuN9sFINcnsg9zBOj0UQRcgiq5FsLkduKE721uUJuSD5aYicmyL6VEzsFXroixa1gOtUsxv5C5xCIypNHmjAUgkZt2W47IF8x1IuDbXEBqmyFF2YgsfG17D2a/bgSxQSnUrZ9N8L4zHM5Wn4rE1tbWXQaaWJAt78Ree+Dzqq1Z6uoEPbderC3UCzggE6Fbgt3WQ/MGPnjhvBqiYp1UEjhjZSE0buNidD4b4s/gHOU/CwqSOJ4L2khuS0egDCJibBR3JsbHa98J0EFJrUhqruj+kr8lSHmmikCsMkqjKoACLkKWawBW9wdLeeCcPBaeknp1pU6tGJJUg5gckou2Y38h7DvgTwDi9NHLaGc+hVDXQiQq9NKx1VlOyMbbi19dbtZj4tw/qqmA9Y75mPrm+WyS7eF7/dhCd7CJ0lcsTVs9ouz1UsobPHJY5zGylSIyGFgdQdxgRwjk2ojhannhjnp2cS5M08bCQAqHVhCbaG1iCMe4zDusEpnc8qypf0aio4wT/rVqJ28u08YAt5AYGnkOpaTO6oDqD1PWwmx0IB9HYC9yNvLGYzCKTawE25SIVRFRxqVFg8lVVMwPcRkhjUb7WwHn5CrG9apS2th1cugO4F4tBoNMZjMKzWKb5OkvIVQQAa1zlXIoyzWCgkhRcaKCb5QLb48j6NbsDJKx8zHI+2y2ygn23GMxmFqK7NBfh3RxRhrzSSuoNwqQMvuLEn7gPfhqj4dQ00f7FQxtLf1qhXPvvlY3GMxmKE4AbjlXxWoh6kPBEmXKVUP2h/F8EB7gLfhhP8A7EVOXLeG3tk/wtvL8MZjMKwUWtjhByLWIQySxKQwYZWkWxU3UgiO4IPeDh+5QWrEyirkWVy4yFVYkARzZs7dWtxsAWJNzjzGYSlYOFJ5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9458" name="Picture 2" descr="http://www.polyboon.com/travel/images02/travel004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3429024" cy="2684355"/>
          </a:xfrm>
          <a:prstGeom prst="rect">
            <a:avLst/>
          </a:prstGeom>
          <a:noFill/>
        </p:spPr>
      </p:pic>
      <p:pic>
        <p:nvPicPr>
          <p:cNvPr id="19460" name="Picture 4" descr="http://topicstock.pantip.com/camera/topicstock/2011/06/O10714706/O10714706-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109491" cy="2800542"/>
          </a:xfrm>
          <a:prstGeom prst="rect">
            <a:avLst/>
          </a:prstGeom>
          <a:noFill/>
        </p:spPr>
      </p:pic>
      <p:pic>
        <p:nvPicPr>
          <p:cNvPr id="19462" name="Picture 6" descr="http://2.bp.blogspot.com/-odPSiEuOXV0/UQ0ZCrMOfLI/AAAAAAAAAKc/OhRlEcczFvM/s1600/%E0%B8%AD%E0%B8%99%E0%B8%B4%E0%B8%A3%E0%B8%B8%E0%B8%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357562"/>
            <a:ext cx="2000264" cy="2891810"/>
          </a:xfrm>
          <a:prstGeom prst="rect">
            <a:avLst/>
          </a:prstGeom>
          <a:noFill/>
        </p:spPr>
      </p:pic>
      <p:pic>
        <p:nvPicPr>
          <p:cNvPr id="19464" name="Picture 8" descr="http://img.tarad.com/shop/s/su-usedbook/img-lib/spd_2012011681913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429000"/>
            <a:ext cx="2214578" cy="296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1876</Words>
  <Application>Microsoft Office PowerPoint</Application>
  <PresentationFormat>นำเสนอทางหน้าจอ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Kasetsart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Office Of Computer Services</dc:creator>
  <cp:lastModifiedBy>LH3-304</cp:lastModifiedBy>
  <cp:revision>26</cp:revision>
  <dcterms:created xsi:type="dcterms:W3CDTF">2014-10-27T05:52:15Z</dcterms:created>
  <dcterms:modified xsi:type="dcterms:W3CDTF">2017-11-27T04:11:19Z</dcterms:modified>
</cp:coreProperties>
</file>