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7" r:id="rId3"/>
    <p:sldId id="264" r:id="rId4"/>
    <p:sldId id="267" r:id="rId5"/>
    <p:sldId id="269" r:id="rId6"/>
    <p:sldId id="268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76" r:id="rId17"/>
    <p:sldId id="279" r:id="rId18"/>
    <p:sldId id="281" r:id="rId19"/>
    <p:sldId id="280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003366"/>
    <a:srgbClr val="CC0000"/>
    <a:srgbClr val="A196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ลักษณะ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ลักษณะ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ลักษณะ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2" autoAdjust="0"/>
    <p:restoredTop sz="94652" autoAdjust="0"/>
  </p:normalViewPr>
  <p:slideViewPr>
    <p:cSldViewPr>
      <p:cViewPr>
        <p:scale>
          <a:sx n="60" d="100"/>
          <a:sy n="60" d="100"/>
        </p:scale>
        <p:origin x="-57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D9EC-4693-4853-A26F-1D53B3014665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E4F97-7A07-4A2A-90C9-AD509AB9C1B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4F97-7A07-4A2A-90C9-AD509AB9C1B0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94232-C77A-4237-9EDB-0C35CA15A48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D48AB-34C0-46D5-A508-7A3D315ED4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2DB0A-6BD1-447D-B929-F2C2D899842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DD4E3-0082-4E72-8FB9-845D6F42D98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42D-C814-4C07-9785-FFBC7558141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CEFBC-96B7-4432-BA57-3221875B6D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A721E-BFB6-4557-BC84-AA7FC64C6CB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918D2-18D5-4577-A503-5B598B1F1E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340BE-29F4-4528-A069-C7EA2209C6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37D58-5170-4D6B-9CB5-928FFDB9A5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5ED9E-380D-4AA5-9019-81AA296A75B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DA84FD-CE46-46AC-B546-CA4D87F6E7D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picture/&#3626;&#3634;&#3608;&#3640;&#3585;&#3634;&#3619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รูปภาพ111.jpg"/>
          <p:cNvPicPr>
            <a:picLocks noChangeAspect="1"/>
          </p:cNvPicPr>
          <p:nvPr/>
        </p:nvPicPr>
        <p:blipFill>
          <a:blip r:embed="rId2" cstate="print"/>
          <a:srcRect l="9927" t="4963" r="8179" b="13143"/>
          <a:stretch>
            <a:fillRect/>
          </a:stretch>
        </p:blipFill>
        <p:spPr bwMode="auto">
          <a:xfrm>
            <a:off x="2428860" y="2000240"/>
            <a:ext cx="4643470" cy="408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รูปภาพ 4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42"/>
            <a:ext cx="9144000" cy="1966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 descr="1294310961_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 rot="20852161">
            <a:off x="3289498" y="4514031"/>
            <a:ext cx="2285999" cy="1604962"/>
          </a:xfrm>
          <a:prstGeom prst="rect">
            <a:avLst/>
          </a:prstGeom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ดนตรีไทยในศิลาจารึกวัดพระยืน</a:t>
            </a:r>
            <a:endParaRPr lang="th-TH" sz="5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57158" y="4143380"/>
            <a:ext cx="2928958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200" dirty="0" err="1" smtClean="0">
                <a:latin typeface="AngsanaUPC" pitchFamily="18" charset="-34"/>
                <a:cs typeface="AngsanaUPC" pitchFamily="18" charset="-34"/>
              </a:rPr>
              <a:t>มรทงค์</a:t>
            </a:r>
            <a:r>
              <a:rPr lang="th-TH" sz="2200" dirty="0" smtClean="0">
                <a:latin typeface="AngsanaUPC" pitchFamily="18" charset="-34"/>
                <a:cs typeface="AngsanaUPC" pitchFamily="18" charset="-34"/>
              </a:rPr>
              <a:t> หรือ ตะโพน เป็นสิ่งแทน     ดุ</a:t>
            </a:r>
            <a:r>
              <a:rPr lang="th-TH" sz="2200" dirty="0" err="1" smtClean="0">
                <a:latin typeface="AngsanaUPC" pitchFamily="18" charset="-34"/>
                <a:cs typeface="AngsanaUPC" pitchFamily="18" charset="-34"/>
              </a:rPr>
              <a:t>ริย</a:t>
            </a:r>
            <a:r>
              <a:rPr lang="th-TH" sz="2200" dirty="0" smtClean="0">
                <a:latin typeface="AngsanaUPC" pitchFamily="18" charset="-34"/>
                <a:cs typeface="AngsanaUPC" pitchFamily="18" charset="-34"/>
              </a:rPr>
              <a:t>เทพที่นักดนตรีไทยนับถือมาก  คือ พระ</a:t>
            </a:r>
            <a:r>
              <a:rPr lang="th-TH" sz="2200" dirty="0" err="1" smtClean="0">
                <a:latin typeface="AngsanaUPC" pitchFamily="18" charset="-34"/>
                <a:cs typeface="AngsanaUPC" pitchFamily="18" charset="-34"/>
              </a:rPr>
              <a:t>ปรคน</a:t>
            </a:r>
            <a:r>
              <a:rPr lang="th-TH" sz="2200" dirty="0" smtClean="0">
                <a:latin typeface="AngsanaUPC" pitchFamily="18" charset="-34"/>
                <a:cs typeface="AngsanaUPC" pitchFamily="18" charset="-34"/>
              </a:rPr>
              <a:t>ธรรพ อีกทั้ง ตะโพนจะเป็นผู้ขึ้นเพลงสาธุการ เมื่อนักดนตรีไทยได้ยินเสียงตะโพนขึ้นเพลงสาธุการจะพนมมือไหว้เพื่อแสดงความเคารพครู</a:t>
            </a:r>
            <a:endParaRPr lang="th-TH" sz="2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" name="ตัวยึดเนื้อหา 19" descr="T-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1714488"/>
            <a:ext cx="2928958" cy="2428373"/>
          </a:xfrm>
        </p:spPr>
      </p:pic>
      <p:sp>
        <p:nvSpPr>
          <p:cNvPr id="17" name="คำบรรยายภาพแบบเส้น 2 16"/>
          <p:cNvSpPr/>
          <p:nvPr/>
        </p:nvSpPr>
        <p:spPr>
          <a:xfrm>
            <a:off x="7500958" y="2214554"/>
            <a:ext cx="1285884" cy="1143008"/>
          </a:xfrm>
          <a:prstGeom prst="borderCallout2">
            <a:avLst>
              <a:gd name="adj1" fmla="val 22083"/>
              <a:gd name="adj2" fmla="val 556"/>
              <a:gd name="adj3" fmla="val 32083"/>
              <a:gd name="adj4" fmla="val -20770"/>
              <a:gd name="adj5" fmla="val 114977"/>
              <a:gd name="adj6" fmla="val -3230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ดงเดือด 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กลองทัด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กลองเพล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3" name="รูปภาพ 22" descr="instrument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000372"/>
            <a:ext cx="5400169" cy="3643314"/>
          </a:xfrm>
          <a:prstGeom prst="rect">
            <a:avLst/>
          </a:prstGeom>
        </p:spPr>
      </p:pic>
      <p:sp>
        <p:nvSpPr>
          <p:cNvPr id="22" name="คำบรรยายภาพแบบเส้น 2 21"/>
          <p:cNvSpPr/>
          <p:nvPr/>
        </p:nvSpPr>
        <p:spPr>
          <a:xfrm>
            <a:off x="3571868" y="3500438"/>
            <a:ext cx="1428760" cy="785818"/>
          </a:xfrm>
          <a:prstGeom prst="borderCallout2">
            <a:avLst>
              <a:gd name="adj1" fmla="val 100932"/>
              <a:gd name="adj2" fmla="val 36316"/>
              <a:gd name="adj3" fmla="val 123416"/>
              <a:gd name="adj4" fmla="val 16837"/>
              <a:gd name="adj5" fmla="val 194500"/>
              <a:gd name="adj6" fmla="val 2335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ทะเทียด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กลองสองหน้า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4" name="รูปภาพ 23" descr="instrument_small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031452"/>
            <a:ext cx="2500330" cy="1326110"/>
          </a:xfrm>
          <a:prstGeom prst="rect">
            <a:avLst/>
          </a:prstGeom>
        </p:spPr>
      </p:pic>
      <p:sp>
        <p:nvSpPr>
          <p:cNvPr id="26" name="คำบรรยายภาพแบบเส้น 2 25"/>
          <p:cNvSpPr/>
          <p:nvPr/>
        </p:nvSpPr>
        <p:spPr>
          <a:xfrm>
            <a:off x="5643570" y="1857364"/>
            <a:ext cx="1357322" cy="1000132"/>
          </a:xfrm>
          <a:prstGeom prst="borderCallout2">
            <a:avLst>
              <a:gd name="adj1" fmla="val 23750"/>
              <a:gd name="adj2" fmla="val 88"/>
              <a:gd name="adj3" fmla="val 45178"/>
              <a:gd name="adj4" fmla="val -13753"/>
              <a:gd name="adj5" fmla="val 114501"/>
              <a:gd name="adj6" fmla="val -5124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กังสดาล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ระฆังวงเดือน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4981" y="6278105"/>
            <a:ext cx="1202573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>
                <a:hlinkClick r:id="rId7" action="ppaction://hlinkfile"/>
              </a:rPr>
              <a:t>เพลงสาธุการ</a:t>
            </a:r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5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ดนตรีไทยในศิลาจารึกอื่นๆ</a:t>
            </a:r>
            <a:endParaRPr lang="th-TH" sz="5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ตัวยึดรูปภาพ 5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8229600" cy="4500594"/>
          </a:xfrm>
        </p:spPr>
        <p:txBody>
          <a:bodyPr>
            <a:noAutofit/>
          </a:bodyPr>
          <a:lstStyle/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ศิลาจารึกวัดบางสนุก  จังหวัดแพร่  พ.ศ.๑๘๘๒ พาทย์ กลอง</a:t>
            </a:r>
          </a:p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ศิลาจารึกป้านางคำเยีย  เขาไกรลาส สวนซ้ายในพระบรมมหาราชวัง  พ.ศ.๑๙๒๒  พาทย์ พิณ แตรสังข์</a:t>
            </a:r>
          </a:p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ศิลาจารึกวัดช้างล้อม จ.สุโขทัย  พ.ศ.๑๙๒๗  กระดิ่ง  พาทย์คู่หนึ่ง  ฆ้องสองอัน กลองสามอัน แตรสังข์  เขาควาย</a:t>
            </a:r>
          </a:p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ศิลาจารึกวัดเขมา  อ.เมือง จ.สุโขทัย  พ.ศ.๒๐๗๙ ฆ้องดวงหนึ่ง  กลองลูกหนึ่ง  กังสดาลลูกหนึ่ง</a:t>
            </a:r>
          </a:p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ศิลาจารึกหลัก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วัดอ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โศการามหรือวัดสลัดได  ดนตรีมีองค์ ๕  ฆ้อง  สังข์  ปี่  กลองใหญ่  กังสดาลใหญ่  พาทย์ถ้วนสำรับ  แตรสังข์</a:t>
            </a:r>
          </a:p>
          <a:p>
            <a:pPr marL="0" indent="450850" algn="thaiDist">
              <a:spcBef>
                <a:spcPts val="0"/>
              </a:spcBef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6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ภาพปูนปั้น ปรางค์วัดพระพายหลวง</a:t>
            </a:r>
            <a:endParaRPr lang="th-TH" sz="6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>
          <a:xfrm>
            <a:off x="428596" y="1895198"/>
            <a:ext cx="51435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AngsanaUPC" pitchFamily="18" charset="-34"/>
                <a:cs typeface="AngsanaUPC" pitchFamily="18" charset="-34"/>
              </a:rPr>
              <a:t>ภาพปูนปั้นประกอบหน้าบันทางทิศเหนือของปรางค์ที่วัดพระพายหลวง</a:t>
            </a:r>
          </a:p>
          <a:p>
            <a:pPr marL="0" indent="725488" algn="thaiDist">
              <a:buNone/>
            </a:pP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กิตติ วัฒนะ</a:t>
            </a:r>
            <a:r>
              <a:rPr lang="th-TH" sz="2000" dirty="0" err="1" smtClean="0">
                <a:latin typeface="AngsanaUPC" pitchFamily="18" charset="-34"/>
                <a:cs typeface="AngsanaUPC" pitchFamily="18" charset="-34"/>
              </a:rPr>
              <a:t>มหาตม์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 กล่าวใน สารนิพนธ์เรื่องดนตรีสุโขทัย</a:t>
            </a:r>
            <a:r>
              <a:rPr lang="en-US" sz="2000" dirty="0" smtClean="0"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ศึกษาและวิเคราะห์จากหลักฐานโบราณคดีที่ปรากฏในประเทศไทย ว่า</a:t>
            </a:r>
            <a:r>
              <a:rPr lang="en-US" sz="20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 “มีลักษณะชำรุดไปมากไม่สมบูรณ์ อ.มนตรี  ตรา</a:t>
            </a:r>
            <a:r>
              <a:rPr lang="th-TH" sz="2000" dirty="0" err="1" smtClean="0">
                <a:latin typeface="AngsanaUPC" pitchFamily="18" charset="-34"/>
                <a:cs typeface="AngsanaUPC" pitchFamily="18" charset="-34"/>
              </a:rPr>
              <a:t>โมท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 กล่าวว่า ได้เห็นครั้งหนึ่งในคราวไปราชการที่สุโขทัย และได้ชำรุดเสียแล้วในภายหลังได้อ้างอิงภาพปูนปั้นนี้ประกอบคำบรรยายเรื่องดนตรีสมัยสุโขทัย ในปี พ.ศ.๒๕๐๑ ในปัจจุบันภาพนี้ชำรุดมาก ลักษณะภาพประกอบด้วยรูปคนกำลังเต้นระบำและคนยืนบรรเลงเครื่องดนตรีชนิดหนึ่ง พิจารณาจากร่องเครื่องดนตรีส่วนที่ยังเหลือและท่าทางในการบรรเลง อาจจะกล่าวได้ว่า เป็นเครื่องดนตรีลักษณะคล้ายกับภาพคนยืนบรรเลงพิณน้ำเต้าสายเดียวพบที่</a:t>
            </a:r>
            <a:r>
              <a:rPr lang="th-TH" sz="2000" dirty="0" err="1" smtClean="0">
                <a:latin typeface="AngsanaUPC" pitchFamily="18" charset="-34"/>
                <a:cs typeface="AngsanaUPC" pitchFamily="18" charset="-34"/>
              </a:rPr>
              <a:t>เทวส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ถาน</a:t>
            </a:r>
            <a:r>
              <a:rPr lang="th-TH" sz="2000" dirty="0" err="1" smtClean="0">
                <a:latin typeface="AngsanaUPC" pitchFamily="18" charset="-34"/>
                <a:cs typeface="AngsanaUPC" pitchFamily="18" charset="-34"/>
              </a:rPr>
              <a:t>บายน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 นครธม มีอายุราว พุทธศตวรรษที่๑๗-๑๘ แต่ว่า อ.มนตรี  ตรา</a:t>
            </a:r>
            <a:r>
              <a:rPr lang="th-TH" sz="2000" dirty="0" err="1" smtClean="0">
                <a:latin typeface="AngsanaUPC" pitchFamily="18" charset="-34"/>
                <a:cs typeface="AngsanaUPC" pitchFamily="18" charset="-34"/>
              </a:rPr>
              <a:t>โมท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 เมื่อได้เห็นภาพลายปูนปั้นนี้เป็นครั้งแรก ท่านได้สรุปว่า คนยืนดีดกระจับปี่  ภาพนี้เป็นหลักฐานเพียงชิ้นเดียวที่แสดงภาพเครื่องดนตรีในสมัยสุโขทัย”   (กิตติ วัฒนะ</a:t>
            </a:r>
            <a:r>
              <a:rPr lang="th-TH" sz="2000" dirty="0" err="1" smtClean="0">
                <a:latin typeface="AngsanaUPC" pitchFamily="18" charset="-34"/>
                <a:cs typeface="AngsanaUPC" pitchFamily="18" charset="-34"/>
              </a:rPr>
              <a:t>มหาตม์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, 2533</a:t>
            </a:r>
            <a:r>
              <a:rPr lang="en-US" sz="2000" dirty="0" smtClean="0">
                <a:latin typeface="AngsanaUPC" pitchFamily="18" charset="-34"/>
                <a:cs typeface="AngsanaUPC" pitchFamily="18" charset="-34"/>
              </a:rPr>
              <a:t>: 53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" name="รูปภาพ 8" descr="37_20130904153615..jpg"/>
          <p:cNvPicPr>
            <a:picLocks noChangeAspect="1"/>
          </p:cNvPicPr>
          <p:nvPr/>
        </p:nvPicPr>
        <p:blipFill>
          <a:blip r:embed="rId2" cstate="print"/>
          <a:srcRect l="18636" r="35000"/>
          <a:stretch>
            <a:fillRect/>
          </a:stretch>
        </p:blipFill>
        <p:spPr>
          <a:xfrm>
            <a:off x="5643570" y="2000240"/>
            <a:ext cx="306082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6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ดนตรีไทยในไตรภูมิพระร่วง</a:t>
            </a:r>
            <a:endParaRPr lang="th-TH" sz="6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4000496" y="2428868"/>
            <a:ext cx="4572032" cy="3625857"/>
          </a:xfrm>
        </p:spPr>
        <p:txBody>
          <a:bodyPr/>
          <a:lstStyle/>
          <a:p>
            <a:pPr marL="0" indent="803275" algn="thaiDist">
              <a:buNone/>
            </a:pPr>
            <a:r>
              <a:rPr lang="th-TH" sz="3000" dirty="0" smtClean="0">
                <a:latin typeface="AngsanaUPC" pitchFamily="18" charset="-34"/>
                <a:cs typeface="AngsanaUPC" pitchFamily="18" charset="-34"/>
              </a:rPr>
              <a:t>หลักฐานชิ้นสำคัญที่กล่าวถึงเรื่องดนตรีและเครื่องดนตรีในสมัยสุโขทัย คือ “ไตรภูมิพระร่วง” ซึ่งพระมหาธรรมราชาธิราชที่ ๑ ทรงพระราชนิพนธ์ขึ้นจาก “เตภูมิกถา” เมื่อ พ.ศ.๑๘๘๘ เป็นเรื่องกล่าวถึงจักรวาล มีสวรรค์ มนุษย์ นรก และทวีปต่างๆ ในโลกมนุษย์ เป็นต้น</a:t>
            </a:r>
          </a:p>
        </p:txBody>
      </p:sp>
      <p:pic>
        <p:nvPicPr>
          <p:cNvPr id="8" name="Picture 4" descr="http://4.bp.blogspot.com/-dc_dqo6Wif0/UQ0tfbcRW2I/AAAAAAAAAME/SB4IlmBkhPc/s1600/_________________50627d784e9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3071834" cy="4167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6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ดนตรีไทยในไตรภูมิพระร่วง</a:t>
            </a:r>
            <a:endParaRPr lang="th-TH" sz="6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642910" y="1785926"/>
            <a:ext cx="7858180" cy="4268799"/>
          </a:xfrm>
        </p:spPr>
        <p:txBody>
          <a:bodyPr/>
          <a:lstStyle/>
          <a:p>
            <a:pPr marL="0" indent="803275" algn="thaiDist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มีข้อความที่เกี่ยวกับการละเล่นดนตรีและเครื่องดนตรีปรากฏอยู่ในไตรภูมิพระร่วง โดยแยกประเภทได้ดังนี้</a:t>
            </a:r>
          </a:p>
          <a:p>
            <a:pPr marL="0" indent="0" algn="thaiDist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๑. ประเภทที่เกี่ยวกับนาฏศิลป์และการละเล่น ได้แก่คำว่า บ้างเต้นบ้างรำ บ้างฟ้อน ระบำ กับฉิ่ง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ริง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รำจับระบำรำเต้น</a:t>
            </a:r>
          </a:p>
          <a:p>
            <a:pPr marL="0" indent="0" algn="thaiDist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๒. ประเภทที่เกี่ยวกับการบรรเลงดนตรีและการขับร้อง ได้แก่คำว่า บันลือเพลง ร้อง ขับ ดีด สี ตี เป่า และ ดุ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ริย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ดนตรี</a:t>
            </a:r>
          </a:p>
          <a:p>
            <a:pPr marL="0" indent="0" algn="thaiDist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๓. ประเภทที่เกี่ยวกับเครื่องดนตรี ได้แก่คำว่า ฆ้อง กลอง กลองใหญ่ กลองราม กลองเล็ก แตรสังข์ กังสดาล มโหระทึก พาทย์ พิณ ฉิ่ง แฉ่ง บัณเฑาะว์  ตีกลอง ตีพาทย์ ตีกรับ ดีดพิณ สีซอพุงตอ เป่าปี่แก้ว ปี่ไฉน 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บัญ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จางคิกดุ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ริย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              พิณพาทย์ และนาดรำ  (ปัญญา  รุ่งเรือง, ๒๕๔๖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๕๕)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5000628" y="1714488"/>
            <a:ext cx="3786214" cy="4857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6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ดนตรีไทยในไตรภูมิพระร่วง</a:t>
            </a:r>
            <a:endParaRPr lang="th-TH" sz="6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ตัวยึดเนื้อหา 6" descr="s1-24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1928826" cy="4833024"/>
          </a:xfr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250033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thaiDist"/>
            <a:endParaRPr lang="th-TH" sz="1600" dirty="0" smtClean="0">
              <a:latin typeface="AngsanaUPC" pitchFamily="18" charset="-34"/>
              <a:cs typeface="AngsanaUPC" pitchFamily="18" charset="-34"/>
            </a:endParaRPr>
          </a:p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ซอพุงตอ สันนิษฐานว่าคือ “ซอสามสาย” เป็นซอที่มีคันชักอิสระ ไม่ติดกับตัวซอ ลักษณะคล้าย สะล้อของชาวล้านนา และซอมอญ ซอคามาน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เช่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dirty="0" err="1" smtClean="0">
                <a:latin typeface="AngsanaUPC" pitchFamily="18" charset="-34"/>
                <a:cs typeface="AngsanaUPC" pitchFamily="18" charset="-34"/>
              </a:rPr>
              <a:t>Kamanchay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ของเปอร์เซีย และ 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รีบับ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dirty="0" err="1" smtClean="0">
                <a:latin typeface="AngsanaUPC" pitchFamily="18" charset="-34"/>
                <a:cs typeface="AngsanaUPC" pitchFamily="18" charset="-34"/>
              </a:rPr>
              <a:t>Rebab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ของอินโดนีเซียและมาเลเซีย 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" name="รูปภาพ 8" descr="instrumen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714488"/>
            <a:ext cx="2857520" cy="20279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2066" y="3571876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บัณเฑาะว์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 เป็นเครื่องดนตรีประเภทกลองจากอินเดีย ในประเทศไทย บัณเฑาะว์ใช้เป็นเครื่องให้จังหวะในการบรรเลงประกอบ "ขับไม้"  โดยอาจใช้บัณเฑาะว์ลูกเดียว หรือใช้บัณเฑาะว์ ๒ ลูก ไกวพร้อมกันทั้งสองมือ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6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ดนตรีไทยในไตรภูมิพระร่วง</a:t>
            </a:r>
            <a:endParaRPr lang="th-TH" sz="6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 bwMode="auto">
          <a:xfrm>
            <a:off x="714348" y="2000241"/>
            <a:ext cx="785818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ตัวอย่าง</a:t>
            </a:r>
            <a:r>
              <a:rPr kumimoji="0" lang="th-TH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ข้อความในไตรภูมิพระร่วงที่กล่าวถึงการบรรเลงเครื่องดนตรีต่างๆ ได้แก่ 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	“ดีดพิณ ชื่อว่า มหาวีณา</a:t>
            </a:r>
            <a:r>
              <a:rPr kumimoji="0" lang="th-TH" sz="2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มธุตร</a:t>
            </a:r>
            <a:r>
              <a:rPr lang="th-TH" sz="2800" i="1" kern="0" dirty="0" smtClean="0">
                <a:latin typeface="AngsanaUPC" pitchFamily="18" charset="-34"/>
                <a:cs typeface="AngsanaUPC" pitchFamily="18" charset="-34"/>
              </a:rPr>
              <a:t>...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เป่ากลองคู่ ๑</a:t>
            </a:r>
            <a:r>
              <a:rPr kumimoji="0" lang="th-TH" sz="2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...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พิณอัน ๑ ชื่อว่ามธุรส</a:t>
            </a:r>
            <a:r>
              <a:rPr lang="th-TH" sz="2800" i="1" kern="0" baseline="0" dirty="0" smtClean="0">
                <a:latin typeface="AngsanaUPC" pitchFamily="18" charset="-34"/>
                <a:cs typeface="AngsanaUPC" pitchFamily="18" charset="-34"/>
              </a:rPr>
              <a:t>...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เป่าสังข์ใหญ่อัน ๑ ชื่อว่า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พิชัยสังขะ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…เป่าสังข์อันหนึ่งชื่อ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ปุถุพิมพ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นะ...ตีกลองหน้าเดียว  ลูกหนึ่งชื่อ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ว่านันท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เภรี…ตีกลองหน้าเดียวลูก ๑ มุขเภรี…ตีกลองใหญ่  อันชื่อว่า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โกฬธุรสสุร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เภรี…ไกวบัณเฑาะว์อัน ๑  ชื่อว่า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โบขร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บัณเฑาะว์…เป่าปี่ไฉนแก้วเลาหนึ่งชื่อ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ว่านันท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ไฉน…ตีกลองใหญ่ลูกหนึ่งชื่อ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ว่าทัสสโฏส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…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บัญ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จางคิกดุริยางค์ ดุ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ริย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นั้นมี ๕ สิ่งๆ หนึ่งชื่อว่า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อาต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นะ สิ่งหนึ่งชื่อว่าภีตะ สิ่งหนึ่งชื่อ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ว่าค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ตะ  สิ่งหนึ่งชื่อ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ว่านัน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ทะ  สิ่งหนึ่งชื่อ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ว่าศิริ</a:t>
            </a:r>
            <a:r>
              <a:rPr lang="th-TH" sz="2800" i="1" kern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กลองใหญ่ใบ ๑ ชื่อสุรันธะสะพายหลังบ่าซ้าย ๑ แลตี  ยังมีกลองใหญ่ทั้งหลายได้ ๖๘๐,๐๐๐ อัน ๆ เป็นเพื่อนกลองนั้น</a:t>
            </a:r>
            <a:r>
              <a:rPr kumimoji="0" lang="th-TH" sz="2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กลองหน้าเดียวลูกหนึ่งใหญ่ กลองใหญ่ลูก ๑ </a:t>
            </a:r>
            <a:r>
              <a:rPr kumimoji="0" lang="th-TH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ชื่อสัส</a:t>
            </a:r>
            <a:r>
              <a:rPr kumimoji="0" lang="th-TH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สสุระนั้น”</a:t>
            </a:r>
            <a:endParaRPr kumimoji="0" lang="th-TH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6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วงดนตรีไทยที่ปรากฏในสมัยสุโขทัย</a:t>
            </a:r>
            <a:endParaRPr lang="th-TH" sz="6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รูปภาพ 6" descr="6374861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540" y="1714488"/>
            <a:ext cx="6477046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428596" y="4357694"/>
            <a:ext cx="8358246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8596" y="1714488"/>
            <a:ext cx="8358246" cy="25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6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วงดนตรีไทยที่ปรากฏในสมัยสุโขทัย</a:t>
            </a:r>
            <a:endParaRPr lang="th-TH" sz="6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10" descr="http://dontrithaitoday.net/wp-content/uploads/2012/08/maho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50346"/>
            <a:ext cx="3286148" cy="2461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2041746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“วงมโหรีเครื่องสี่” หรือ “วงขับไม้บรรเลงพิณ”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ประกอบด้วย คนขับลำนำและตีกรับพวงให้จังหวะ ๑ คน สีซอสามสาย ๑ คน ดีดกระจับปี่     ๑ คน และตีทับให้จังหวะ ๑ คน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2" descr="http://thaimusicyoume.files.wordpress.com/2013/07/e0b8aae0b8b8e0b982e0b882e0b897e0b8b1e0b8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3352349" cy="19823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4357694"/>
            <a:ext cx="4714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“วงขับไม้”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ถือเป็นวงดนตรีที่เก่าแก่มากในประวัติการดนตรีไทย ประกอบด้วยคนร้องหรือคนขับลำนำ คนสีซอสามสาย และคนไกวบัณเฑาะว์ให้จังหวะในการบรรเลง เป็นวงที่ใช้ในการขับกล่อม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4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หน้าที่ของดนตรีไทยในสังคมสมัยสุโขทัย</a:t>
            </a:r>
            <a:endParaRPr lang="th-TH" sz="4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85926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หน้าที่ของดนตรีไทยในสมัยสุโขทัย แบ่งได้ ๓ ประเภท คือ</a:t>
            </a:r>
          </a:p>
          <a:p>
            <a:pPr algn="thaiDist"/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514350" indent="-514350" algn="thaiDist">
              <a:buAutoNum type="thaiNumPeriod"/>
            </a:pP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หน้าที่ประกอบการแสดง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ได้แก่ การระบำ รำ ฟ้อน เต้น ตัวอย่างข้อความในไตรภูมิพระร่วงว่า “แลกันฉิ่ง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ริง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รำจับระบำรำเต้น” เป็นต้น</a:t>
            </a:r>
          </a:p>
          <a:p>
            <a:pPr marL="514350" indent="-514350" algn="thaiDist">
              <a:buAutoNum type="thaiNumPeriod"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514350" indent="-514350" algn="thaiDist">
              <a:buAutoNum type="thaiNumPeriod"/>
            </a:pP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หน้าที่ขับกล่อม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ได้แก่ การขับ การร้อง ตัวอย่างข้อความว่า “บ้างดีด บ้างสี บ้างเป่า บ้างขับ” และ “ลางจำพวก ดีดพิณแลสีซอพุงตอ” เป็นต้น</a:t>
            </a:r>
          </a:p>
          <a:p>
            <a:pPr marL="514350" indent="-514350" algn="thaiDist">
              <a:buAutoNum type="thaiNumPeriod"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514350" indent="-514350" algn="thaiDist">
              <a:buAutoNum type="thaiNumPeriod"/>
            </a:pP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หน้าที่ประกอบพิธีการ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ได้แก่ การประโคมและการแห่แหน เช่น “พื้นฆ้องกลองแตรสังข์ระฆังกังสดาลมโหระทึกกึกก้อง” และ “ฆ้องสองอัน กลองสามอัน แตรสังข์ เขาควาย แต่งไว้ให้ถวายแก่พระเจ้า” เป็นต้น</a:t>
            </a:r>
          </a:p>
          <a:p>
            <a:pPr marL="514350" indent="-514350" algn="thaiDist">
              <a:buAutoNum type="thaiNumPeriod"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72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ดนตรีไทยสมัยสุโขทัย</a:t>
            </a:r>
            <a:endParaRPr lang="th-TH" sz="72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ตัวยึดรูปภาพ 5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8229600" cy="4500594"/>
          </a:xfrm>
        </p:spPr>
        <p:txBody>
          <a:bodyPr>
            <a:noAutofit/>
          </a:bodyPr>
          <a:lstStyle/>
          <a:p>
            <a:pPr marL="0" indent="450850" algn="thaiDist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หลักฐานที่แสดงเรื่องราวของดนตรีสมัยสุโขทัยได้ชัดเจนได้แก่ ศิลาจารึกสมัยสุโขทัย ไตรภูมิพระร่วง </a:t>
            </a:r>
          </a:p>
          <a:p>
            <a:pPr marL="0" indent="450850" algn="thaiDist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ศิลาจารึกสมัยสุโขทัยมีหลายหลัก หลักที่สำคัญๆ คือ ศิลาจารึกพ่อขุนรามคำแหง (ศิลาจารึกหลักที่หนึ่ง) จารึกการสมโภชรอยพระพุทธบาท และจารึกวัดพระยืน เมืองลำพูน</a:t>
            </a:r>
          </a:p>
          <a:p>
            <a:pPr marL="0" indent="450850" algn="thaiDist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2661B18p16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429132"/>
            <a:ext cx="1571636" cy="2011255"/>
          </a:xfrm>
          <a:prstGeom prst="rect">
            <a:avLst/>
          </a:prstGeom>
        </p:spPr>
      </p:pic>
      <p:pic>
        <p:nvPicPr>
          <p:cNvPr id="5" name="Picture 2" descr="http://www2.manager.co.th/asp-bin/Image.aspx?ID=20332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71942"/>
            <a:ext cx="3384376" cy="2391627"/>
          </a:xfrm>
          <a:prstGeom prst="rect">
            <a:avLst/>
          </a:prstGeom>
          <a:noFill/>
        </p:spPr>
      </p:pic>
      <p:pic>
        <p:nvPicPr>
          <p:cNvPr id="7" name="Picture 6" descr="http://www.sac.or.th/databases/inscriptions/uploads/images/57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500570"/>
            <a:ext cx="1555486" cy="1928802"/>
          </a:xfrm>
          <a:prstGeom prst="rect">
            <a:avLst/>
          </a:prstGeom>
          <a:noFill/>
        </p:spPr>
      </p:pic>
      <p:pic>
        <p:nvPicPr>
          <p:cNvPr id="8" name="Picture 4" descr="http://www.sri.cmu.ac.th/~elanna/elanna51/hist/picture/hist1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72" y="4572008"/>
            <a:ext cx="1216414" cy="1799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ดนตรีไทยในศิลาจารึกพ่อขุนรามคำแหง</a:t>
            </a:r>
            <a:endParaRPr lang="th-TH" sz="5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ตัวยึดรูปภาพ 5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8229600" cy="4500594"/>
          </a:xfrm>
        </p:spPr>
        <p:txBody>
          <a:bodyPr>
            <a:noAutofit/>
          </a:bodyPr>
          <a:lstStyle/>
          <a:p>
            <a:pPr marL="0" indent="450850" algn="thaiDist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ศิลาจารึกพ่อขุนรามคำแหง พ.ศ.๑๘๓๕ จารึกเรื่องราวของชาวสุโขทัย มีข้อความตอนหนึ่งกล่าวถึงเครื่องดนตรีไทยไว้ว่า</a:t>
            </a:r>
          </a:p>
          <a:p>
            <a:pPr marL="0" indent="450850" algn="thaiDist"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sz="1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       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 ที่มา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ฐานข้อมูลจารึกในประเทศไทย ศูนย์มานุษยวิทยาสิรินธร</a:t>
            </a:r>
          </a:p>
          <a:p>
            <a:pPr marL="0" indent="450850" algn="thaiDist">
              <a:spcBef>
                <a:spcPts val="0"/>
              </a:spcBef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000372"/>
            <a:ext cx="5929354" cy="298543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(ด้านที่ ๑) ปากประตูมี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กะดิ่ง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อันณึ่ง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แขวนไว้หั้นไพร่ฟ้าหน้าปกกลางบ้านกลางเมือง มีถ้อยมีความ เจ็บท้อง ข้องใจ มันจักกล่าว เถิงเจ้าเถิงขุนบ่ไร้ไปลั่น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กะดิ่ง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อันท่านแขวนไว้...</a:t>
            </a:r>
          </a:p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(ด้านที่ ๒) ...</a:t>
            </a:r>
            <a:r>
              <a:rPr lang="th-TH" sz="32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ดํบงคํ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กลอง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ด้วย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เสียงพาดเสียงพิณ เสียง</a:t>
            </a:r>
            <a:r>
              <a:rPr lang="th-TH" sz="32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เลื้อน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เสียงขับ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ใครจักมักเล่น เล่น ใครจักมักหัว หัว ใครจัก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มัก</a:t>
            </a:r>
            <a:r>
              <a:rPr lang="th-TH" sz="32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เลื้อน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เลื้อน</a:t>
            </a:r>
            <a:r>
              <a:rPr lang="th-TH" sz="28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...</a:t>
            </a:r>
            <a:endParaRPr lang="th-TH" sz="28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1" name="รูปภาพ 10" descr="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071810"/>
            <a:ext cx="1980049" cy="276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ดนตรีไทยในศิลาจารึกพ่อขุนรามคำแหง</a:t>
            </a:r>
            <a:endParaRPr lang="th-TH" sz="5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229600" cy="44572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00354"/>
                <a:gridCol w="5329246"/>
              </a:tblGrid>
              <a:tr h="70247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ชื่อในศิลาจารึก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ความหมาย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กระดิ่ง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กระดิ่ง 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th-TH" sz="2800" dirty="0" err="1" smtClean="0">
                          <a:latin typeface="AngsanaUPC" pitchFamily="18" charset="-34"/>
                          <a:cs typeface="AngsanaUPC" pitchFamily="18" charset="-34"/>
                        </a:rPr>
                        <a:t>ดํ</a:t>
                      </a:r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บงคม</a:t>
                      </a:r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กลอง </a:t>
                      </a:r>
                      <a:endParaRPr lang="th-TH" sz="2800" dirty="0">
                        <a:solidFill>
                          <a:srgbClr val="FF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ประโคมกลอง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พาด หรือ พาทย์ 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คือ เครื่องดนตรีประเภทตี จะเป็นระนาดหรือฆ้องไม่แน่ชัด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พิณ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เครื่องดนตรีประเภทดีด 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เสียง</a:t>
                      </a:r>
                      <a:r>
                        <a:rPr lang="th-TH" sz="2800" dirty="0" err="1" smtClean="0">
                          <a:latin typeface="AngsanaUPC" pitchFamily="18" charset="-34"/>
                          <a:cs typeface="AngsanaUPC" pitchFamily="18" charset="-34"/>
                        </a:rPr>
                        <a:t>เลื้อน</a:t>
                      </a:r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 เสียงขับ 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เสียงร้องหรืออ่านเป็นทำนองเสนาะ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5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ดนตรีไทยในศิลาจารึกการสมโภชพระพุทธบาท</a:t>
            </a:r>
            <a:endParaRPr lang="th-TH" sz="5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ตัวยึดรูปภาพ 5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8229600" cy="4500594"/>
          </a:xfrm>
        </p:spPr>
        <p:txBody>
          <a:bodyPr>
            <a:noAutofit/>
          </a:bodyPr>
          <a:lstStyle/>
          <a:p>
            <a:pPr marL="0" indent="450850" algn="thaiDist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ศิลาจารึกเขาสุมนกูฏ  เขาพระบาท อำเภอเมือง จังหวัดสุโขทัย  พ.ศ.๑๙๑๒ ได้บันทึกชื่อเครื่องดนตรีและการละเล่นไว้ ดังนี้</a:t>
            </a:r>
          </a:p>
          <a:p>
            <a:pPr marL="0" indent="450850" algn="thaiDist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spcBef>
                <a:spcPts val="0"/>
              </a:spcBef>
              <a:buNone/>
            </a:pPr>
            <a:endParaRPr lang="th-TH" sz="44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spcBef>
                <a:spcPts val="0"/>
              </a:spcBef>
              <a:buNone/>
            </a:pP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spcBef>
                <a:spcPts val="0"/>
              </a:spcBef>
              <a:buNone/>
            </a:pPr>
            <a:endParaRPr lang="th-TH" sz="10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 ที่มา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ฐานข้อมูลจารึกในประเทศไทย ศูนย์มานุษยวิทยาสิรินธร</a:t>
            </a:r>
          </a:p>
          <a:p>
            <a:pPr marL="0" indent="450850" algn="thaiDist">
              <a:spcBef>
                <a:spcPts val="0"/>
              </a:spcBef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216662"/>
            <a:ext cx="71438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ปลาก (ปลาย) หนทางย่อมเรียงขันหมากขันพลู 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บูชาพิ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ลม (อภิรมย์)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ระบำ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เต้นเล่นทุกฉัน (ทุกอย่าง)... ด้วยเสียงสาธุการบูชา อีก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ดุ</a:t>
            </a:r>
            <a:r>
              <a:rPr lang="th-TH" sz="32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ริย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พาทย์พิณฆ้องกลอง เสียงดีดสี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พอดังดินจักหล่มอั้น (เพียงดินจักถล่มนั้น) 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144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2428868"/>
            <a:ext cx="829343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ดนตรีไทยในศิลาจารึกเขา</a:t>
            </a:r>
            <a:r>
              <a:rPr lang="th-TH" sz="5400" b="1" dirty="0" smtClean="0">
                <a:latin typeface="AngsanaUPC" pitchFamily="18" charset="-34"/>
                <a:cs typeface="AngsanaUPC" pitchFamily="18" charset="-34"/>
              </a:rPr>
              <a:t>สุมนกูฏ </a:t>
            </a:r>
            <a:endParaRPr lang="th-TH" sz="5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229600" cy="44462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00354"/>
                <a:gridCol w="5329246"/>
              </a:tblGrid>
              <a:tr h="58355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ชื่อในศิลาจารึก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ความหมาย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583558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ระบำ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การเต้น</a:t>
                      </a:r>
                      <a:r>
                        <a:rPr lang="th-TH" sz="280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การรำ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583558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ดุ</a:t>
                      </a:r>
                      <a:r>
                        <a:rPr lang="th-TH" sz="2800" dirty="0" err="1" smtClean="0">
                          <a:latin typeface="AngsanaUPC" pitchFamily="18" charset="-34"/>
                          <a:cs typeface="AngsanaUPC" pitchFamily="18" charset="-34"/>
                        </a:rPr>
                        <a:t>ริย</a:t>
                      </a:r>
                      <a:endParaRPr lang="th-TH" sz="2800" dirty="0">
                        <a:solidFill>
                          <a:srgbClr val="FF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ดนตรี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78493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พาทย์ 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คือ เครื่องดนตรีประเภทตี จะเป็นระนาดหรือฆ้องไม่แน่ชัด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583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พิณ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เครื่องดนตรีประเภทดีด 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583558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ฆ้อง</a:t>
                      </a:r>
                      <a:r>
                        <a:rPr lang="th-TH" sz="2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กลอง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itchFamily="18" charset="-34"/>
                          <a:cs typeface="AngsanaUPC" pitchFamily="18" charset="-34"/>
                        </a:rPr>
                        <a:t>เครื่องตีโลหะ</a:t>
                      </a:r>
                      <a:r>
                        <a:rPr lang="th-TH" sz="2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เครื่องตีหนัง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583558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เสียงดีด สี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เสียงจากเครื่องดนตรีประเภทเครื่องสาย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5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ดนตรีไทยในศิลา</a:t>
            </a:r>
            <a:r>
              <a:rPr lang="th-TH" sz="5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จารึกวัดพระยืน </a:t>
            </a:r>
            <a:r>
              <a:rPr lang="th-TH" sz="5000" b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จ.ลำพูน</a:t>
            </a:r>
            <a:endParaRPr lang="th-TH" sz="5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ตัวยึดรูปภาพ 5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8229600" cy="4500594"/>
          </a:xfrm>
        </p:spPr>
        <p:txBody>
          <a:bodyPr>
            <a:noAutofit/>
          </a:bodyPr>
          <a:lstStyle/>
          <a:p>
            <a:pPr marL="0" indent="450850" algn="thaiDist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ศิลาจารึกวัดพระยืน อำเภอเมือง จังหวัดลำพูน พ.ศ.๑๙๑๓ เป็นจารึกที่มีชื่อเครื่องดนตรีปรากฏอยู่มากที่สุด ดังนี้ </a:t>
            </a:r>
          </a:p>
          <a:p>
            <a:pPr marL="0" indent="450850" algn="thaiDist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spcBef>
                <a:spcPts val="0"/>
              </a:spcBef>
              <a:buNone/>
            </a:pPr>
            <a:endParaRPr lang="th-TH" sz="60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spcBef>
                <a:spcPts val="0"/>
              </a:spcBef>
              <a:buNone/>
            </a:pP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spcBef>
                <a:spcPts val="0"/>
              </a:spcBef>
              <a:buNone/>
            </a:pPr>
            <a:endParaRPr lang="th-TH" sz="10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 ที่มา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ฐานข้อมูลจารึกในประเทศไทย ศูนย์มานุษยวิทยาสิรินธร</a:t>
            </a:r>
          </a:p>
          <a:p>
            <a:pPr marL="0" indent="450850" algn="thaiDist">
              <a:spcBef>
                <a:spcPts val="0"/>
              </a:spcBef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 marL="0" indent="450850" algn="thaiDist">
              <a:buNone/>
            </a:pP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216662"/>
            <a:ext cx="5357850" cy="20005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...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ตีพาทย์ดังพิณฆ้องกลองปี่</a:t>
            </a:r>
            <a:r>
              <a:rPr lang="th-TH" sz="32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สรไนพิสเนญ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ชัย ทะเทียด กาหล แตรสังข์มาน กังสดาล </a:t>
            </a:r>
            <a:r>
              <a:rPr lang="th-TH" sz="32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มรทงค์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ดงเดือด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เสียงเลิศ เสียงก้อง อีกทั้งคนร้องโห่อื้อดาสะท้านทั่วทั้งนครหริ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ภุญ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ชัยแล...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รูปภาพ 6" descr="141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2452647"/>
            <a:ext cx="2372527" cy="369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ดนตรีไทยในศิลาจารึกวัดพระยืน</a:t>
            </a:r>
            <a:endParaRPr lang="th-TH" sz="5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</p:nvPr>
        </p:nvGraphicFramePr>
        <p:xfrm>
          <a:off x="485804" y="1766132"/>
          <a:ext cx="8229600" cy="4663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4536"/>
                <a:gridCol w="6115064"/>
              </a:tblGrid>
              <a:tr h="41133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ชื่อในศิลาจารึก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ความหมาย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480016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ปี่สรไน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ปี่ไฉน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480016">
                <a:tc>
                  <a:txBody>
                    <a:bodyPr/>
                    <a:lstStyle/>
                    <a:p>
                      <a:r>
                        <a:rPr lang="th-TH" sz="240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พิสเนญ</a:t>
                      </a:r>
                      <a:r>
                        <a:rPr lang="th-TH" sz="24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ชัย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อาจหมายถึง</a:t>
                      </a:r>
                      <a:r>
                        <a:rPr lang="th-TH" sz="24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ปี่เสนง หรือ เขนง ได้แก่เครื่องเป่าที่ทำจากเขาสัตว์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440355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ทะเทียด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กลองสองหน้า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440355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กาหล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แตรงอน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น่าจะพัฒนามา</a:t>
                      </a:r>
                      <a:r>
                        <a:rPr lang="th-TH" sz="2400" baseline="0" dirty="0" err="1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จากพิสเนญ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ชัย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440355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แตร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เครื่องเป่าชนิดหนึ่ง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440355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สังข์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เครื่องเป่าที่ทำจากหอยสังข์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480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กังสดาล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ระฆังวงเดือน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480016">
                <a:tc>
                  <a:txBody>
                    <a:bodyPr/>
                    <a:lstStyle/>
                    <a:p>
                      <a:r>
                        <a:rPr lang="th-TH" sz="2400" dirty="0" err="1" smtClean="0">
                          <a:latin typeface="AngsanaUPC" pitchFamily="18" charset="-34"/>
                          <a:cs typeface="AngsanaUPC" pitchFamily="18" charset="-34"/>
                        </a:rPr>
                        <a:t>มรทงค์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ตะโพน (</a:t>
                      </a:r>
                      <a:r>
                        <a:rPr lang="th-TH" sz="2400" dirty="0" err="1" smtClean="0">
                          <a:latin typeface="AngsanaUPC" pitchFamily="18" charset="-34"/>
                          <a:cs typeface="AngsanaUPC" pitchFamily="18" charset="-34"/>
                        </a:rPr>
                        <a:t>สันส.</a:t>
                      </a: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– </a:t>
                      </a:r>
                      <a:r>
                        <a:rPr lang="th-TH" sz="2400" dirty="0" err="1" smtClean="0">
                          <a:latin typeface="AngsanaUPC" pitchFamily="18" charset="-34"/>
                          <a:cs typeface="AngsanaUPC" pitchFamily="18" charset="-34"/>
                        </a:rPr>
                        <a:t>มฤทงค</a:t>
                      </a: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, บาลี – </a:t>
                      </a:r>
                      <a:r>
                        <a:rPr lang="th-TH" sz="2400" dirty="0" err="1" smtClean="0">
                          <a:latin typeface="AngsanaUPC" pitchFamily="18" charset="-34"/>
                          <a:cs typeface="AngsanaUPC" pitchFamily="18" charset="-34"/>
                        </a:rPr>
                        <a:t>มุทิงค</a:t>
                      </a: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)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376078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ดงเดือด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สนั่นดง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หรือเครื่องดนตรีอย่างหนึ่ง อาจจะเป็นกลองทัด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ตัวยึดเนื้อหา 24" descr="s1-25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073" y="4214818"/>
            <a:ext cx="2644719" cy="2238566"/>
          </a:xfrm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107157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ดนตรีไทยในศิลาจารึกวัดพระยืน</a:t>
            </a:r>
            <a:endParaRPr lang="th-TH" sz="5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รูปภาพ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14488"/>
            <a:ext cx="2678924" cy="1785950"/>
          </a:xfrm>
          <a:prstGeom prst="rect">
            <a:avLst/>
          </a:prstGeom>
        </p:spPr>
      </p:pic>
      <p:pic>
        <p:nvPicPr>
          <p:cNvPr id="12" name="รูปภาพ 11" descr="1398745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785926"/>
            <a:ext cx="2857520" cy="2857520"/>
          </a:xfrm>
          <a:prstGeom prst="rect">
            <a:avLst/>
          </a:prstGeom>
        </p:spPr>
      </p:pic>
      <p:pic>
        <p:nvPicPr>
          <p:cNvPr id="13" name="รูปภาพ 12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7" y="1785926"/>
            <a:ext cx="2500331" cy="1557025"/>
          </a:xfrm>
          <a:prstGeom prst="rect">
            <a:avLst/>
          </a:prstGeom>
        </p:spPr>
      </p:pic>
      <p:pic>
        <p:nvPicPr>
          <p:cNvPr id="14" name="รูปภาพ 13" descr="176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229594"/>
            <a:ext cx="2357454" cy="2199802"/>
          </a:xfrm>
          <a:prstGeom prst="rect">
            <a:avLst/>
          </a:prstGeom>
        </p:spPr>
      </p:pic>
      <p:sp>
        <p:nvSpPr>
          <p:cNvPr id="17" name="คำบรรยายภาพแบบเส้น 2 16"/>
          <p:cNvSpPr/>
          <p:nvPr/>
        </p:nvSpPr>
        <p:spPr>
          <a:xfrm>
            <a:off x="2071670" y="3643314"/>
            <a:ext cx="928694" cy="857256"/>
          </a:xfrm>
          <a:prstGeom prst="borderCallout2">
            <a:avLst>
              <a:gd name="adj1" fmla="val 25417"/>
              <a:gd name="adj2" fmla="val -128"/>
              <a:gd name="adj3" fmla="val 32083"/>
              <a:gd name="adj4" fmla="val -20770"/>
              <a:gd name="adj5" fmla="val 185135"/>
              <a:gd name="adj6" fmla="val -4871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ปี่สรไน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ปี่ไฉน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8" name="คำบรรยายภาพแบบเส้น 2 17"/>
          <p:cNvSpPr/>
          <p:nvPr/>
        </p:nvSpPr>
        <p:spPr>
          <a:xfrm>
            <a:off x="357158" y="3571876"/>
            <a:ext cx="1285884" cy="785818"/>
          </a:xfrm>
          <a:prstGeom prst="borderCallout2">
            <a:avLst>
              <a:gd name="adj1" fmla="val 2750"/>
              <a:gd name="adj2" fmla="val 26538"/>
              <a:gd name="adj3" fmla="val -26583"/>
              <a:gd name="adj4" fmla="val 7948"/>
              <a:gd name="adj5" fmla="val -58758"/>
              <a:gd name="adj6" fmla="val 735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พิสเนญ</a:t>
            </a: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ชัย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แตรเขาสัตว์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929322" y="4643446"/>
            <a:ext cx="2857504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ภาพจิตกรรมฝาผนังวงแตรสังข์</a:t>
            </a:r>
          </a:p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วัดท่าฬ่อ จ.พิจิตร</a:t>
            </a: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ที่มา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: http://www.bloggang.com/viewdiary.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php?id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=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muralssay&amp;group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=2&amp;month=04-2014&amp;date=27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1" name="คำบรรยายภาพแบบเส้น 2 20"/>
          <p:cNvSpPr/>
          <p:nvPr/>
        </p:nvSpPr>
        <p:spPr>
          <a:xfrm>
            <a:off x="4857752" y="3571876"/>
            <a:ext cx="928694" cy="500066"/>
          </a:xfrm>
          <a:prstGeom prst="borderCallout2">
            <a:avLst>
              <a:gd name="adj1" fmla="val 45416"/>
              <a:gd name="adj2" fmla="val -4230"/>
              <a:gd name="adj3" fmla="val 62559"/>
              <a:gd name="adj4" fmla="val -22821"/>
              <a:gd name="adj5" fmla="val 167358"/>
              <a:gd name="adj6" fmla="val -38462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สังข์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2" name="คำบรรยายภาพแบบเส้น 2 21"/>
          <p:cNvSpPr/>
          <p:nvPr/>
        </p:nvSpPr>
        <p:spPr>
          <a:xfrm>
            <a:off x="3357554" y="3429000"/>
            <a:ext cx="1071570" cy="714380"/>
          </a:xfrm>
          <a:prstGeom prst="borderCallout2">
            <a:avLst>
              <a:gd name="adj1" fmla="val 2750"/>
              <a:gd name="adj2" fmla="val 26538"/>
              <a:gd name="adj3" fmla="val -49249"/>
              <a:gd name="adj4" fmla="val 13281"/>
              <a:gd name="adj5" fmla="val -73498"/>
              <a:gd name="adj6" fmla="val 34016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กาหล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แตรงอน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5393</TotalTime>
  <Words>1409</Words>
  <Application>Microsoft Office PowerPoint</Application>
  <PresentationFormat>นำเสนอทางหน้าจอ (4:3)</PresentationFormat>
  <Paragraphs>143</Paragraphs>
  <Slides>19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Diseño predeterminado</vt:lpstr>
      <vt:lpstr>ภาพนิ่ง 1</vt:lpstr>
      <vt:lpstr>ดนตรีไทยสมัยสุโขทัย</vt:lpstr>
      <vt:lpstr>ดนตรีไทยในศิลาจารึกพ่อขุนรามคำแหง</vt:lpstr>
      <vt:lpstr>ดนตรีไทยในศิลาจารึกพ่อขุนรามคำแหง</vt:lpstr>
      <vt:lpstr>ดนตรีไทยในศิลาจารึกการสมโภชพระพุทธบาท</vt:lpstr>
      <vt:lpstr>ดนตรีไทยในศิลาจารึกเขาสุมนกูฏ </vt:lpstr>
      <vt:lpstr>ดนตรีไทยในศิลาจารึกวัดพระยืน จ.ลำพูน</vt:lpstr>
      <vt:lpstr>ดนตรีไทยในศิลาจารึกวัดพระยืน</vt:lpstr>
      <vt:lpstr>ดนตรีไทยในศิลาจารึกวัดพระยืน</vt:lpstr>
      <vt:lpstr>ดนตรีไทยในศิลาจารึกวัดพระยืน</vt:lpstr>
      <vt:lpstr>ดนตรีไทยในศิลาจารึกอื่นๆ</vt:lpstr>
      <vt:lpstr>ภาพปูนปั้น ปรางค์วัดพระพายหลวง</vt:lpstr>
      <vt:lpstr>ดนตรีไทยในไตรภูมิพระร่วง</vt:lpstr>
      <vt:lpstr>ดนตรีไทยในไตรภูมิพระร่วง</vt:lpstr>
      <vt:lpstr>ดนตรีไทยในไตรภูมิพระร่วง</vt:lpstr>
      <vt:lpstr>ดนตรีไทยในไตรภูมิพระร่วง</vt:lpstr>
      <vt:lpstr>วงดนตรีไทยที่ปรากฏในสมัยสุโขทัย</vt:lpstr>
      <vt:lpstr>วงดนตรีไทยที่ปรากฏในสมัยสุโขทัย</vt:lpstr>
      <vt:lpstr>หน้าที่ของดนตรีไทยในสังคมสมัยสุโขทัย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tuktic</cp:lastModifiedBy>
  <cp:revision>700</cp:revision>
  <dcterms:created xsi:type="dcterms:W3CDTF">2010-05-23T14:28:12Z</dcterms:created>
  <dcterms:modified xsi:type="dcterms:W3CDTF">2015-11-08T10:00:40Z</dcterms:modified>
</cp:coreProperties>
</file>