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xfrm>
            <a:off x="685800" y="4702175"/>
            <a:ext cx="7772400" cy="1470025"/>
          </a:xfrm>
          <a:prstGeom prst="rect">
            <a:avLst/>
          </a:prstGeom>
        </p:spPr>
        <p:txBody>
          <a:bodyPr/>
          <a:lstStyle>
            <a:lvl1pPr defTabSz="452627">
              <a:defRPr b="1" sz="4752"/>
            </a:lvl1pPr>
          </a:lstStyle>
          <a:p>
            <a:pPr/>
            <a:r>
              <a:t>Modern History of Thailand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1371600" y="5791200"/>
            <a:ext cx="6400800" cy="685800"/>
          </a:xfrm>
          <a:prstGeom prst="rect">
            <a:avLst/>
          </a:prstGeom>
        </p:spPr>
        <p:txBody>
          <a:bodyPr/>
          <a:lstStyle/>
          <a:p>
            <a:pPr/>
            <a:r>
              <a:t>Modernization to Globalization</a:t>
            </a:r>
          </a:p>
        </p:txBody>
      </p:sp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5095" t="0" r="5200" b="34000"/>
          <a:stretch>
            <a:fillRect/>
          </a:stretch>
        </p:blipFill>
        <p:spPr>
          <a:xfrm>
            <a:off x="0" y="-1"/>
            <a:ext cx="9144000" cy="5113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xfrm>
            <a:off x="457200" y="274638"/>
            <a:ext cx="4572000" cy="1143001"/>
          </a:xfrm>
          <a:prstGeom prst="rect">
            <a:avLst/>
          </a:prstGeom>
        </p:spPr>
        <p:txBody>
          <a:bodyPr/>
          <a:lstStyle/>
          <a:p>
            <a:pPr/>
            <a:r>
              <a:t>Cult of Nation</a:t>
            </a:r>
          </a:p>
        </p:txBody>
      </p:sp>
      <p:sp>
        <p:nvSpPr>
          <p:cNvPr id="155" name="Content Placeholder 2"/>
          <p:cNvSpPr txBox="1"/>
          <p:nvPr>
            <p:ph type="body" sz="quarter" idx="1"/>
          </p:nvPr>
        </p:nvSpPr>
        <p:spPr>
          <a:xfrm>
            <a:off x="457200" y="5029200"/>
            <a:ext cx="8229600" cy="137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Tai Race, by W C Dodd</a:t>
            </a:r>
          </a:p>
          <a:p>
            <a:pPr>
              <a:spcBef>
                <a:spcPts val="500"/>
              </a:spcBef>
              <a:defRPr sz="2400"/>
            </a:pPr>
            <a:r>
              <a:t>Our Wars with the Burmese, by Prince Damrong</a:t>
            </a:r>
          </a:p>
          <a:p>
            <a:pPr>
              <a:spcBef>
                <a:spcPts val="500"/>
              </a:spcBef>
              <a:defRPr sz="2400"/>
            </a:pPr>
            <a:r>
              <a:t>Historical theme stage performance </a:t>
            </a:r>
          </a:p>
        </p:txBody>
      </p:sp>
      <p:pic>
        <p:nvPicPr>
          <p:cNvPr id="15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24000"/>
            <a:ext cx="38100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838200"/>
            <a:ext cx="3048000" cy="4053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Entertainment in Bangkok</a:t>
            </a:r>
          </a:p>
        </p:txBody>
      </p:sp>
      <p:sp>
        <p:nvSpPr>
          <p:cNvPr id="16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Chalermkrung theatre</a:t>
            </a:r>
          </a:p>
          <a:p>
            <a:pPr>
              <a:spcBef>
                <a:spcPts val="500"/>
              </a:spcBef>
              <a:defRPr sz="2400"/>
            </a:pPr>
            <a:r>
              <a:t>Newspaper and caricature criticizing the elite</a:t>
            </a:r>
          </a:p>
        </p:txBody>
      </p:sp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4675" r="6731" b="6871"/>
          <a:stretch>
            <a:fillRect/>
          </a:stretch>
        </p:blipFill>
        <p:spPr>
          <a:xfrm>
            <a:off x="457200" y="3703637"/>
            <a:ext cx="4222750" cy="2773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3429000"/>
            <a:ext cx="3895345" cy="3044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 of Absolutism</a:t>
            </a:r>
          </a:p>
        </p:txBody>
      </p:sp>
      <p:sp>
        <p:nvSpPr>
          <p:cNvPr id="165" name="Content Placeholder 2"/>
          <p:cNvSpPr txBox="1"/>
          <p:nvPr>
            <p:ph type="body" sz="quarter" idx="1"/>
          </p:nvPr>
        </p:nvSpPr>
        <p:spPr>
          <a:xfrm>
            <a:off x="609600" y="5151437"/>
            <a:ext cx="7848600" cy="14779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24 Jun 1932, Oversea educated military officers and civil servants led this revolution, Great Depression</a:t>
            </a:r>
          </a:p>
          <a:p>
            <a:pPr>
              <a:spcBef>
                <a:spcPts val="500"/>
              </a:spcBef>
              <a:defRPr sz="2400"/>
            </a:pPr>
            <a:r>
              <a:t>Transition to constitutional monarchy </a:t>
            </a:r>
          </a:p>
        </p:txBody>
      </p:sp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460500"/>
            <a:ext cx="5080000" cy="364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457200" y="274638"/>
            <a:ext cx="4724400" cy="1143001"/>
          </a:xfrm>
          <a:prstGeom prst="rect">
            <a:avLst/>
          </a:prstGeom>
        </p:spPr>
        <p:txBody>
          <a:bodyPr/>
          <a:lstStyle/>
          <a:p>
            <a:pPr/>
            <a:r>
              <a:t>Phibunsongkram</a:t>
            </a:r>
          </a:p>
        </p:txBody>
      </p:sp>
      <p:sp>
        <p:nvSpPr>
          <p:cNvPr id="169" name="Content Placeholder 2"/>
          <p:cNvSpPr txBox="1"/>
          <p:nvPr>
            <p:ph type="body" sz="half" idx="1"/>
          </p:nvPr>
        </p:nvSpPr>
        <p:spPr>
          <a:xfrm>
            <a:off x="457200" y="1600200"/>
            <a:ext cx="38100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Military factions emerge</a:t>
            </a:r>
          </a:p>
          <a:p>
            <a:pPr>
              <a:spcBef>
                <a:spcPts val="500"/>
              </a:spcBef>
              <a:defRPr sz="2400"/>
            </a:pPr>
            <a:r>
              <a:t>Promoted Pan-Thaism</a:t>
            </a:r>
          </a:p>
          <a:p>
            <a:pPr>
              <a:spcBef>
                <a:spcPts val="500"/>
              </a:spcBef>
              <a:defRPr sz="2400"/>
            </a:pPr>
            <a:r>
              <a:t>Siam to Thailand in 1939</a:t>
            </a:r>
          </a:p>
          <a:p>
            <a:pPr>
              <a:spcBef>
                <a:spcPts val="500"/>
              </a:spcBef>
              <a:defRPr sz="2400"/>
            </a:pPr>
            <a:r>
              <a:t>Fascist Architecture</a:t>
            </a:r>
          </a:p>
        </p:txBody>
      </p:sp>
      <p:pic>
        <p:nvPicPr>
          <p:cNvPr id="17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457198"/>
            <a:ext cx="3505200" cy="486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3505200"/>
            <a:ext cx="4178618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Thailand under the Rising Sun</a:t>
            </a:r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1941 Phibun sided with Japan</a:t>
            </a:r>
          </a:p>
          <a:p>
            <a:pPr>
              <a:spcBef>
                <a:spcPts val="500"/>
              </a:spcBef>
              <a:defRPr sz="2400"/>
            </a:pPr>
            <a:r>
              <a:t>Seized “lost” territories back</a:t>
            </a:r>
          </a:p>
          <a:p>
            <a:pPr>
              <a:spcBef>
                <a:spcPts val="500"/>
              </a:spcBef>
              <a:defRPr sz="2400"/>
            </a:pPr>
            <a:r>
              <a:t>East Asia Co-prosperity sphere </a:t>
            </a:r>
          </a:p>
        </p:txBody>
      </p:sp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576525"/>
            <a:ext cx="3429000" cy="490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7500" t="34730" r="43333" b="17110"/>
          <a:stretch>
            <a:fillRect/>
          </a:stretch>
        </p:blipFill>
        <p:spPr>
          <a:xfrm>
            <a:off x="457199" y="3352799"/>
            <a:ext cx="4495802" cy="3124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Allied with USA</a:t>
            </a: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457200" y="4724400"/>
            <a:ext cx="8229600" cy="167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Thailand was not occupied in postwar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USA as protector from Communist threat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Set up huge military bases (U Tapao, Takli, Udon) in Thailand for bomber in Vietnam War</a:t>
            </a:r>
          </a:p>
        </p:txBody>
      </p:sp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6858" r="0" b="21362"/>
          <a:stretch>
            <a:fillRect/>
          </a:stretch>
        </p:blipFill>
        <p:spPr>
          <a:xfrm>
            <a:off x="1676400" y="1238114"/>
            <a:ext cx="6248400" cy="3486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457200" y="274638"/>
            <a:ext cx="5257800" cy="1143001"/>
          </a:xfrm>
          <a:prstGeom prst="rect">
            <a:avLst/>
          </a:prstGeom>
        </p:spPr>
        <p:txBody>
          <a:bodyPr/>
          <a:lstStyle/>
          <a:p>
            <a:pPr/>
            <a:r>
              <a:t>Domino Theory</a:t>
            </a:r>
          </a:p>
        </p:txBody>
      </p:sp>
      <p:sp>
        <p:nvSpPr>
          <p:cNvPr id="183" name="Content Placeholder 2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Friendship Highway</a:t>
            </a:r>
          </a:p>
          <a:p>
            <a:pPr>
              <a:spcBef>
                <a:spcPts val="500"/>
              </a:spcBef>
              <a:defRPr sz="2400"/>
            </a:pPr>
            <a:r>
              <a:t>Rise of American Culture</a:t>
            </a:r>
          </a:p>
          <a:p>
            <a:pPr>
              <a:spcBef>
                <a:spcPts val="500"/>
              </a:spcBef>
              <a:defRPr sz="2400"/>
            </a:pPr>
            <a:r>
              <a:t>Pax Americana</a:t>
            </a:r>
          </a:p>
          <a:p>
            <a:pPr>
              <a:spcBef>
                <a:spcPts val="500"/>
              </a:spcBef>
              <a:defRPr sz="2400"/>
            </a:pPr>
            <a:r>
              <a:t>USAID and US propaganda</a:t>
            </a:r>
          </a:p>
        </p:txBody>
      </p:sp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08"/>
          <a:stretch>
            <a:fillRect/>
          </a:stretch>
        </p:blipFill>
        <p:spPr>
          <a:xfrm>
            <a:off x="5334000" y="274637"/>
            <a:ext cx="3352802" cy="4155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4549980"/>
            <a:ext cx="3657600" cy="1939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3545976"/>
            <a:ext cx="4343400" cy="2943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Sarit-Thanom-Praphas Regime</a:t>
            </a:r>
          </a:p>
        </p:txBody>
      </p:sp>
      <p:sp>
        <p:nvSpPr>
          <p:cNvPr id="189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4343400" cy="1828801"/>
          </a:xfrm>
          <a:prstGeom prst="rect">
            <a:avLst/>
          </a:prstGeom>
        </p:spPr>
        <p:txBody>
          <a:bodyPr/>
          <a:lstStyle/>
          <a:p>
            <a:pPr marL="325754" indent="-325754" defTabSz="434340">
              <a:spcBef>
                <a:spcPts val="500"/>
              </a:spcBef>
              <a:defRPr sz="2280"/>
            </a:pPr>
            <a:r>
              <a:t>Conservative military dictator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Paternalistic regime</a:t>
            </a:r>
          </a:p>
          <a:p>
            <a:pPr marL="325754" indent="-325754" defTabSz="434340">
              <a:spcBef>
                <a:spcPts val="500"/>
              </a:spcBef>
              <a:defRPr sz="2280"/>
            </a:pPr>
            <a:r>
              <a:t>Development project guided by World Bank </a:t>
            </a:r>
          </a:p>
        </p:txBody>
      </p:sp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6265" y="1600200"/>
            <a:ext cx="3440535" cy="490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0" t="5531" r="0" b="0"/>
          <a:stretch>
            <a:fillRect/>
          </a:stretch>
        </p:blipFill>
        <p:spPr>
          <a:xfrm>
            <a:off x="457200" y="3429001"/>
            <a:ext cx="43434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October 1973-1976</a:t>
            </a:r>
          </a:p>
        </p:txBody>
      </p:sp>
      <p:sp>
        <p:nvSpPr>
          <p:cNvPr id="194" name="Content Placeholder 2"/>
          <p:cNvSpPr txBox="1"/>
          <p:nvPr>
            <p:ph type="body" sz="quarter" idx="1"/>
          </p:nvPr>
        </p:nvSpPr>
        <p:spPr>
          <a:xfrm>
            <a:off x="457200" y="5608637"/>
            <a:ext cx="8229600" cy="11731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Popular protest against dictator</a:t>
            </a:r>
          </a:p>
          <a:p>
            <a:pPr>
              <a:spcBef>
                <a:spcPts val="500"/>
              </a:spcBef>
              <a:defRPr sz="2400"/>
            </a:pPr>
            <a:r>
              <a:t>3 years of unstable democracy</a:t>
            </a:r>
          </a:p>
        </p:txBody>
      </p:sp>
      <p:pic>
        <p:nvPicPr>
          <p:cNvPr id="1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250" y="1384300"/>
            <a:ext cx="5397500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General Prem rules in 1980s 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Restored parliamentary politics</a:t>
            </a:r>
          </a:p>
          <a:p>
            <a:pPr>
              <a:spcBef>
                <a:spcPts val="500"/>
              </a:spcBef>
              <a:defRPr sz="2400"/>
            </a:pPr>
            <a:r>
              <a:t>Series of failed coup </a:t>
            </a:r>
          </a:p>
        </p:txBody>
      </p:sp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3124200"/>
            <a:ext cx="27432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6674" t="9744" r="5361" b="11661"/>
          <a:stretch>
            <a:fillRect/>
          </a:stretch>
        </p:blipFill>
        <p:spPr>
          <a:xfrm>
            <a:off x="457200" y="3390899"/>
            <a:ext cx="5105400" cy="3124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Chulalongkorn: the modernizer</a:t>
            </a:r>
          </a:p>
        </p:txBody>
      </p:sp>
      <p:sp>
        <p:nvSpPr>
          <p:cNvPr id="117" name="Content Placeholder 2"/>
          <p:cNvSpPr txBox="1"/>
          <p:nvPr>
            <p:ph type="body" sz="quarter" idx="1"/>
          </p:nvPr>
        </p:nvSpPr>
        <p:spPr>
          <a:xfrm>
            <a:off x="5715000" y="2362200"/>
            <a:ext cx="2971800" cy="3763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1853-1910</a:t>
            </a:r>
          </a:p>
          <a:p>
            <a:pPr>
              <a:spcBef>
                <a:spcPts val="500"/>
              </a:spcBef>
              <a:defRPr sz="2400"/>
            </a:pPr>
            <a:r>
              <a:t>Modernization/ Westernization</a:t>
            </a:r>
          </a:p>
          <a:p>
            <a:pPr>
              <a:spcBef>
                <a:spcPts val="500"/>
              </a:spcBef>
              <a:defRPr sz="2400"/>
            </a:pPr>
            <a:r>
              <a:t>1897 First visit to Europe</a:t>
            </a:r>
          </a:p>
          <a:p>
            <a:pPr>
              <a:spcBef>
                <a:spcPts val="500"/>
              </a:spcBef>
              <a:defRPr sz="2400"/>
            </a:pPr>
            <a:r>
              <a:t>Strategy to avoid colonization</a:t>
            </a:r>
          </a:p>
        </p:txBody>
      </p:sp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62200"/>
            <a:ext cx="4907280" cy="4105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Economic Boom to Bust</a:t>
            </a:r>
          </a:p>
        </p:txBody>
      </p:sp>
      <p:sp>
        <p:nvSpPr>
          <p:cNvPr id="203" name="Content Placeholder 2"/>
          <p:cNvSpPr txBox="1"/>
          <p:nvPr>
            <p:ph type="body" sz="half" idx="1"/>
          </p:nvPr>
        </p:nvSpPr>
        <p:spPr>
          <a:xfrm>
            <a:off x="457200" y="4770437"/>
            <a:ext cx="8229600" cy="19351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Oil crisis led to restructure of Thai economy</a:t>
            </a:r>
          </a:p>
          <a:p>
            <a:pPr>
              <a:spcBef>
                <a:spcPts val="500"/>
              </a:spcBef>
              <a:defRPr sz="2400"/>
            </a:pPr>
            <a:r>
              <a:t>Shifted from Import substituted to Export Oriented industrialization</a:t>
            </a:r>
          </a:p>
          <a:p>
            <a:pPr>
              <a:spcBef>
                <a:spcPts val="500"/>
              </a:spcBef>
              <a:defRPr sz="2400"/>
            </a:pPr>
            <a:r>
              <a:t>NICs and Tiger of Asia</a:t>
            </a:r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460500"/>
            <a:ext cx="5080000" cy="318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Bangkok &amp; Eastern Seaboard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5562600" y="1600200"/>
            <a:ext cx="31242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Laem Chabang-Maptaput complex</a:t>
            </a:r>
          </a:p>
          <a:p>
            <a:pPr>
              <a:spcBef>
                <a:spcPts val="500"/>
              </a:spcBef>
              <a:defRPr sz="2400"/>
            </a:pPr>
            <a:r>
              <a:t>Industrial estate</a:t>
            </a:r>
          </a:p>
          <a:p>
            <a:pPr>
              <a:spcBef>
                <a:spcPts val="500"/>
              </a:spcBef>
              <a:defRPr sz="2400"/>
            </a:pPr>
            <a:r>
              <a:t>Discovery of Natural Gas </a:t>
            </a:r>
          </a:p>
          <a:p>
            <a:pPr>
              <a:spcBef>
                <a:spcPts val="500"/>
              </a:spcBef>
              <a:defRPr sz="2400"/>
            </a:pPr>
            <a:r>
              <a:t>Expressway</a:t>
            </a:r>
          </a:p>
          <a:p>
            <a:pPr>
              <a:spcBef>
                <a:spcPts val="500"/>
              </a:spcBef>
              <a:defRPr sz="2400"/>
            </a:pPr>
            <a:r>
              <a:t>Skyscrapers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2000" t="7778" r="0" b="12222"/>
          <a:stretch>
            <a:fillRect/>
          </a:stretch>
        </p:blipFill>
        <p:spPr>
          <a:xfrm>
            <a:off x="3657599" y="3810000"/>
            <a:ext cx="502920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727"/>
          <a:stretch>
            <a:fillRect/>
          </a:stretch>
        </p:blipFill>
        <p:spPr>
          <a:xfrm>
            <a:off x="457200" y="1419224"/>
            <a:ext cx="4583058" cy="300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Economic Crisis of 1997</a:t>
            </a:r>
          </a:p>
        </p:txBody>
      </p:sp>
      <p:sp>
        <p:nvSpPr>
          <p:cNvPr id="212" name="Content Placeholder 2"/>
          <p:cNvSpPr txBox="1"/>
          <p:nvPr>
            <p:ph type="body" sz="quarter" idx="1"/>
          </p:nvPr>
        </p:nvSpPr>
        <p:spPr>
          <a:xfrm>
            <a:off x="4038600" y="1600200"/>
            <a:ext cx="4648200" cy="20574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Devaluation of the Baht</a:t>
            </a:r>
          </a:p>
          <a:p>
            <a:pPr>
              <a:spcBef>
                <a:spcPts val="500"/>
              </a:spcBef>
              <a:defRPr sz="2400"/>
            </a:pPr>
            <a:r>
              <a:t>Question on globalization</a:t>
            </a:r>
          </a:p>
          <a:p>
            <a:pPr>
              <a:spcBef>
                <a:spcPts val="500"/>
              </a:spcBef>
              <a:defRPr sz="2400"/>
            </a:pPr>
            <a:r>
              <a:t>Return to self sufficient, localism</a:t>
            </a:r>
          </a:p>
        </p:txBody>
      </p:sp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72820"/>
            <a:ext cx="3352800" cy="5004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3479800"/>
            <a:ext cx="44958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 Bhumipol &amp; Sustainability</a:t>
            </a:r>
          </a:p>
        </p:txBody>
      </p:sp>
      <p:sp>
        <p:nvSpPr>
          <p:cNvPr id="217" name="Content Placeholder 2"/>
          <p:cNvSpPr txBox="1"/>
          <p:nvPr>
            <p:ph type="body" sz="half" idx="1"/>
          </p:nvPr>
        </p:nvSpPr>
        <p:spPr>
          <a:xfrm>
            <a:off x="4495800" y="1600200"/>
            <a:ext cx="41910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Alternative development model</a:t>
            </a:r>
          </a:p>
          <a:p>
            <a:pPr>
              <a:spcBef>
                <a:spcPts val="500"/>
              </a:spcBef>
              <a:defRPr sz="2400"/>
            </a:pPr>
            <a:r>
              <a:t>Subsistence economy</a:t>
            </a:r>
          </a:p>
          <a:p>
            <a:pPr>
              <a:spcBef>
                <a:spcPts val="500"/>
              </a:spcBef>
              <a:defRPr sz="2400"/>
            </a:pPr>
            <a:r>
              <a:t>Royal development project </a:t>
            </a:r>
          </a:p>
          <a:p>
            <a:pPr>
              <a:spcBef>
                <a:spcPts val="500"/>
              </a:spcBef>
              <a:defRPr sz="2400"/>
            </a:pPr>
            <a:r>
              <a:t>Unified factory in Thai society </a:t>
            </a:r>
          </a:p>
        </p:txBody>
      </p:sp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98600"/>
            <a:ext cx="3733800" cy="497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Thaksin Shinawatra Years</a:t>
            </a:r>
          </a:p>
        </p:txBody>
      </p:sp>
      <p:sp>
        <p:nvSpPr>
          <p:cNvPr id="221" name="Content Placeholder 2"/>
          <p:cNvSpPr txBox="1"/>
          <p:nvPr>
            <p:ph type="body" sz="half" idx="1"/>
          </p:nvPr>
        </p:nvSpPr>
        <p:spPr>
          <a:xfrm>
            <a:off x="457200" y="4999037"/>
            <a:ext cx="8229600" cy="16303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Telecom tycoon turn politician 2001-2006</a:t>
            </a:r>
          </a:p>
          <a:p>
            <a:pPr>
              <a:spcBef>
                <a:spcPts val="500"/>
              </a:spcBef>
              <a:defRPr sz="2400"/>
            </a:pPr>
            <a:r>
              <a:t>Professional image </a:t>
            </a:r>
          </a:p>
          <a:p>
            <a:pPr>
              <a:spcBef>
                <a:spcPts val="500"/>
              </a:spcBef>
              <a:defRPr sz="2400"/>
            </a:pPr>
            <a:r>
              <a:t>Nationalist to populist leader</a:t>
            </a:r>
          </a:p>
        </p:txBody>
      </p:sp>
      <p:pic>
        <p:nvPicPr>
          <p:cNvPr id="2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371600"/>
            <a:ext cx="4429946" cy="3611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z="3588"/>
            </a:lvl1pPr>
          </a:lstStyle>
          <a:p>
            <a:pPr/>
            <a:r>
              <a:t>Coup, Protest, Political Crisis, Populism</a:t>
            </a:r>
          </a:p>
        </p:txBody>
      </p:sp>
      <p:pic>
        <p:nvPicPr>
          <p:cNvPr id="22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4152900"/>
            <a:ext cx="3492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1600200"/>
            <a:ext cx="3492500" cy="226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600461"/>
            <a:ext cx="3657600" cy="4901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Thailand and the World</a:t>
            </a:r>
          </a:p>
        </p:txBody>
      </p:sp>
      <p:sp>
        <p:nvSpPr>
          <p:cNvPr id="23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Manufacturing/ transportation hub in Global supply chain</a:t>
            </a:r>
          </a:p>
          <a:p>
            <a:pPr>
              <a:spcBef>
                <a:spcPts val="500"/>
              </a:spcBef>
              <a:defRPr sz="2400"/>
            </a:pPr>
            <a:r>
              <a:t>Tourism-Spa-Agro business</a:t>
            </a:r>
          </a:p>
        </p:txBody>
      </p:sp>
      <p:pic>
        <p:nvPicPr>
          <p:cNvPr id="2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28863"/>
          <a:stretch>
            <a:fillRect/>
          </a:stretch>
        </p:blipFill>
        <p:spPr>
          <a:xfrm>
            <a:off x="1066800" y="2692326"/>
            <a:ext cx="7010400" cy="3556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ASEAN &amp; AEC (2015)</a:t>
            </a:r>
          </a:p>
        </p:txBody>
      </p:sp>
      <p:pic>
        <p:nvPicPr>
          <p:cNvPr id="23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13336" r="0" b="1333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861"/>
            </a:lvl1pPr>
          </a:lstStyle>
          <a:p>
            <a:pPr/>
            <a:r>
              <a:t>Cultural Capital &amp; Creative Economy</a:t>
            </a:r>
          </a:p>
        </p:txBody>
      </p:sp>
      <p:sp>
        <p:nvSpPr>
          <p:cNvPr id="237" name="Content Placeholder 2"/>
          <p:cNvSpPr txBox="1"/>
          <p:nvPr>
            <p:ph type="body" sz="half" idx="1"/>
          </p:nvPr>
        </p:nvSpPr>
        <p:spPr>
          <a:xfrm>
            <a:off x="457200" y="1600200"/>
            <a:ext cx="32004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Rise of Cultural Tourism</a:t>
            </a:r>
          </a:p>
          <a:p>
            <a:pPr>
              <a:spcBef>
                <a:spcPts val="500"/>
              </a:spcBef>
              <a:defRPr sz="2400"/>
            </a:pPr>
            <a:r>
              <a:t>Selling </a:t>
            </a:r>
            <a:r>
              <a:t>“</a:t>
            </a:r>
            <a:r>
              <a:t>Thainess</a:t>
            </a:r>
            <a:r>
              <a:t>”</a:t>
            </a:r>
            <a:r>
              <a:t> in the Globalized world</a:t>
            </a:r>
          </a:p>
          <a:p>
            <a:pPr>
              <a:spcBef>
                <a:spcPts val="500"/>
              </a:spcBef>
              <a:defRPr sz="2400"/>
            </a:pPr>
            <a:r>
              <a:t>Value creation</a:t>
            </a:r>
          </a:p>
          <a:p>
            <a:pPr>
              <a:spcBef>
                <a:spcPts val="500"/>
              </a:spcBef>
              <a:defRPr sz="2400"/>
            </a:pPr>
            <a:r>
              <a:t>Food/ craft/ massage/ fashion/ eco design etc. </a:t>
            </a:r>
          </a:p>
        </p:txBody>
      </p:sp>
      <p:pic>
        <p:nvPicPr>
          <p:cNvPr id="23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7131" y="1581951"/>
            <a:ext cx="4976416" cy="3523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Refashioning Siam</a:t>
            </a:r>
          </a:p>
        </p:txBody>
      </p:sp>
      <p:sp>
        <p:nvSpPr>
          <p:cNvPr id="121" name="Content Placeholder 2"/>
          <p:cNvSpPr txBox="1"/>
          <p:nvPr>
            <p:ph type="body" sz="half" idx="1"/>
          </p:nvPr>
        </p:nvSpPr>
        <p:spPr>
          <a:xfrm>
            <a:off x="4800600" y="1295400"/>
            <a:ext cx="38862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Uniform</a:t>
            </a:r>
          </a:p>
          <a:p>
            <a:pPr>
              <a:spcBef>
                <a:spcPts val="500"/>
              </a:spcBef>
              <a:defRPr sz="2400"/>
            </a:pPr>
            <a:r>
              <a:t>Western Schooling</a:t>
            </a:r>
          </a:p>
          <a:p>
            <a:pPr>
              <a:spcBef>
                <a:spcPts val="500"/>
              </a:spcBef>
              <a:defRPr sz="2400"/>
            </a:pPr>
            <a:r>
              <a:t>Abolishing slavery</a:t>
            </a:r>
          </a:p>
          <a:p>
            <a:pPr>
              <a:spcBef>
                <a:spcPts val="500"/>
              </a:spcBef>
              <a:defRPr sz="2400"/>
            </a:pPr>
            <a:r>
              <a:t>Collecting new objects</a:t>
            </a:r>
          </a:p>
          <a:p>
            <a:pPr>
              <a:spcBef>
                <a:spcPts val="500"/>
              </a:spcBef>
              <a:defRPr sz="2400"/>
            </a:pPr>
            <a:r>
              <a:t>Western army</a:t>
            </a:r>
          </a:p>
        </p:txBody>
      </p:sp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3657600"/>
            <a:ext cx="358747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1333500"/>
            <a:ext cx="42926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Chakri Throne Hall</a:t>
            </a:r>
          </a:p>
        </p:txBody>
      </p:sp>
      <p:pic>
        <p:nvPicPr>
          <p:cNvPr id="12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808" y="1524000"/>
            <a:ext cx="6412992" cy="4933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Internal-colonization </a:t>
            </a:r>
          </a:p>
        </p:txBody>
      </p:sp>
      <p:sp>
        <p:nvSpPr>
          <p:cNvPr id="129" name="Content Placeholder 2"/>
          <p:cNvSpPr txBox="1"/>
          <p:nvPr>
            <p:ph type="body" sz="half" idx="1"/>
          </p:nvPr>
        </p:nvSpPr>
        <p:spPr>
          <a:xfrm>
            <a:off x="4800600" y="1600200"/>
            <a:ext cx="38862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Anglo-Siam treaty over Chiang Mai in 1874</a:t>
            </a:r>
          </a:p>
          <a:p>
            <a:pPr>
              <a:spcBef>
                <a:spcPts val="500"/>
              </a:spcBef>
              <a:defRPr sz="2400"/>
            </a:pPr>
            <a:r>
              <a:t>Railway expansion</a:t>
            </a:r>
          </a:p>
          <a:p>
            <a:pPr>
              <a:spcBef>
                <a:spcPts val="500"/>
              </a:spcBef>
              <a:defRPr sz="2400"/>
            </a:pPr>
            <a:r>
              <a:t>Phumibun revolt (Millenarian movement)</a:t>
            </a:r>
          </a:p>
          <a:p>
            <a:pPr>
              <a:spcBef>
                <a:spcPts val="500"/>
              </a:spcBef>
              <a:defRPr sz="2400"/>
            </a:pPr>
            <a:r>
              <a:t>Survey of provinces</a:t>
            </a:r>
          </a:p>
        </p:txBody>
      </p:sp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30890"/>
            <a:ext cx="4038600" cy="2636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4291748"/>
            <a:ext cx="3429001" cy="2375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533399" y="274638"/>
            <a:ext cx="8153401" cy="1143001"/>
          </a:xfrm>
          <a:prstGeom prst="rect">
            <a:avLst/>
          </a:prstGeom>
        </p:spPr>
        <p:txBody>
          <a:bodyPr/>
          <a:lstStyle/>
          <a:p>
            <a:pPr/>
            <a:r>
              <a:t>Paknam Incident</a:t>
            </a:r>
          </a:p>
        </p:txBody>
      </p:sp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533400" y="1600200"/>
            <a:ext cx="81534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French gunboats threaten Bangkok, 1893</a:t>
            </a:r>
          </a:p>
          <a:p>
            <a:pPr>
              <a:spcBef>
                <a:spcPts val="500"/>
              </a:spcBef>
              <a:defRPr sz="2400"/>
            </a:pPr>
            <a:r>
              <a:t>Territorial “lost”</a:t>
            </a:r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0220" t="0" r="0" b="0"/>
          <a:stretch>
            <a:fillRect/>
          </a:stretch>
        </p:blipFill>
        <p:spPr>
          <a:xfrm>
            <a:off x="5382390" y="2665028"/>
            <a:ext cx="3456811" cy="3882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665028"/>
            <a:ext cx="2286000" cy="3903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2606481"/>
            <a:ext cx="2819400" cy="3962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Road-Rail-Steamboat</a:t>
            </a:r>
          </a:p>
        </p:txBody>
      </p:sp>
      <p:sp>
        <p:nvSpPr>
          <p:cNvPr id="14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Chareonkrung road</a:t>
            </a:r>
          </a:p>
          <a:p>
            <a:pPr>
              <a:spcBef>
                <a:spcPts val="500"/>
              </a:spcBef>
              <a:defRPr sz="2400"/>
            </a:pPr>
            <a:r>
              <a:t>Hualamphong station</a:t>
            </a:r>
          </a:p>
          <a:p>
            <a:pPr>
              <a:spcBef>
                <a:spcPts val="500"/>
              </a:spcBef>
              <a:defRPr sz="2400"/>
            </a:pPr>
            <a:r>
              <a:t>East Asiatic Port </a:t>
            </a:r>
          </a:p>
        </p:txBody>
      </p:sp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19"/>
          <a:stretch>
            <a:fillRect/>
          </a:stretch>
        </p:blipFill>
        <p:spPr>
          <a:xfrm>
            <a:off x="4739640" y="3587496"/>
            <a:ext cx="4023360" cy="288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4746" b="13952"/>
          <a:stretch>
            <a:fillRect/>
          </a:stretch>
        </p:blipFill>
        <p:spPr>
          <a:xfrm>
            <a:off x="457199" y="3587496"/>
            <a:ext cx="4119475" cy="288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0" t="0" r="5967" b="8690"/>
          <a:stretch>
            <a:fillRect/>
          </a:stretch>
        </p:blipFill>
        <p:spPr>
          <a:xfrm>
            <a:off x="3962400" y="1417638"/>
            <a:ext cx="39624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Dusit Palace</a:t>
            </a:r>
          </a:p>
        </p:txBody>
      </p:sp>
      <p:sp>
        <p:nvSpPr>
          <p:cNvPr id="146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New palace complex for absolutist monarch</a:t>
            </a:r>
          </a:p>
          <a:p>
            <a:pPr>
              <a:spcBef>
                <a:spcPts val="500"/>
              </a:spcBef>
              <a:defRPr sz="2400"/>
            </a:pPr>
            <a:r>
              <a:t>Equestrian monument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4056" b="0"/>
          <a:stretch>
            <a:fillRect/>
          </a:stretch>
        </p:blipFill>
        <p:spPr>
          <a:xfrm>
            <a:off x="461747" y="3124200"/>
            <a:ext cx="5085664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400" y="2603500"/>
            <a:ext cx="2895600" cy="387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Official Nationalism</a:t>
            </a:r>
          </a:p>
        </p:txBody>
      </p:sp>
      <p:sp>
        <p:nvSpPr>
          <p:cNvPr id="151" name="Content Placeholder 2"/>
          <p:cNvSpPr txBox="1"/>
          <p:nvPr>
            <p:ph type="body" sz="half" idx="1"/>
          </p:nvPr>
        </p:nvSpPr>
        <p:spPr>
          <a:xfrm>
            <a:off x="4191000" y="1600200"/>
            <a:ext cx="4495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Vajiravudh and the creation of Nation</a:t>
            </a:r>
          </a:p>
          <a:p>
            <a:pPr>
              <a:spcBef>
                <a:spcPts val="500"/>
              </a:spcBef>
              <a:defRPr sz="2400"/>
            </a:pPr>
            <a:r>
              <a:t>Burmese: external enemy/ Chinese: internal enemy</a:t>
            </a:r>
          </a:p>
          <a:p>
            <a:pPr>
              <a:spcBef>
                <a:spcPts val="500"/>
              </a:spcBef>
              <a:defRPr sz="2400"/>
            </a:pPr>
            <a:r>
              <a:t>Jews of the East</a:t>
            </a:r>
          </a:p>
          <a:p>
            <a:pPr>
              <a:spcBef>
                <a:spcPts val="500"/>
              </a:spcBef>
              <a:defRPr sz="2400"/>
            </a:pPr>
            <a:r>
              <a:t>Nationality Act and Surname Act</a:t>
            </a:r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17637"/>
            <a:ext cx="3429000" cy="509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