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106"/>
  </p:notesMasterIdLst>
  <p:sldIdLst>
    <p:sldId id="336" r:id="rId2"/>
    <p:sldId id="351" r:id="rId3"/>
    <p:sldId id="258" r:id="rId4"/>
    <p:sldId id="259" r:id="rId5"/>
    <p:sldId id="260" r:id="rId6"/>
    <p:sldId id="352" r:id="rId7"/>
    <p:sldId id="364" r:id="rId8"/>
    <p:sldId id="353" r:id="rId9"/>
    <p:sldId id="365" r:id="rId10"/>
    <p:sldId id="378" r:id="rId11"/>
    <p:sldId id="379" r:id="rId12"/>
    <p:sldId id="262" r:id="rId13"/>
    <p:sldId id="354" r:id="rId14"/>
    <p:sldId id="356" r:id="rId15"/>
    <p:sldId id="264" r:id="rId16"/>
    <p:sldId id="265" r:id="rId17"/>
    <p:sldId id="266" r:id="rId18"/>
    <p:sldId id="366" r:id="rId19"/>
    <p:sldId id="267" r:id="rId20"/>
    <p:sldId id="268" r:id="rId21"/>
    <p:sldId id="357" r:id="rId22"/>
    <p:sldId id="269" r:id="rId23"/>
    <p:sldId id="271" r:id="rId24"/>
    <p:sldId id="270" r:id="rId25"/>
    <p:sldId id="272" r:id="rId26"/>
    <p:sldId id="358" r:id="rId27"/>
    <p:sldId id="380" r:id="rId28"/>
    <p:sldId id="273" r:id="rId29"/>
    <p:sldId id="381" r:id="rId30"/>
    <p:sldId id="385" r:id="rId31"/>
    <p:sldId id="274" r:id="rId32"/>
    <p:sldId id="382" r:id="rId33"/>
    <p:sldId id="276" r:id="rId34"/>
    <p:sldId id="277" r:id="rId35"/>
    <p:sldId id="359" r:id="rId36"/>
    <p:sldId id="280" r:id="rId37"/>
    <p:sldId id="360" r:id="rId38"/>
    <p:sldId id="361" r:id="rId39"/>
    <p:sldId id="286" r:id="rId40"/>
    <p:sldId id="368" r:id="rId41"/>
    <p:sldId id="362" r:id="rId42"/>
    <p:sldId id="281" r:id="rId43"/>
    <p:sldId id="282" r:id="rId44"/>
    <p:sldId id="283" r:id="rId45"/>
    <p:sldId id="284" r:id="rId46"/>
    <p:sldId id="363" r:id="rId47"/>
    <p:sldId id="285" r:id="rId48"/>
    <p:sldId id="383" r:id="rId49"/>
    <p:sldId id="287" r:id="rId50"/>
    <p:sldId id="384" r:id="rId51"/>
    <p:sldId id="386" r:id="rId52"/>
    <p:sldId id="288" r:id="rId53"/>
    <p:sldId id="289" r:id="rId54"/>
    <p:sldId id="291" r:id="rId55"/>
    <p:sldId id="290" r:id="rId56"/>
    <p:sldId id="292" r:id="rId57"/>
    <p:sldId id="293" r:id="rId58"/>
    <p:sldId id="295" r:id="rId59"/>
    <p:sldId id="296" r:id="rId60"/>
    <p:sldId id="297" r:id="rId61"/>
    <p:sldId id="298" r:id="rId62"/>
    <p:sldId id="299" r:id="rId63"/>
    <p:sldId id="302" r:id="rId64"/>
    <p:sldId id="305" r:id="rId65"/>
    <p:sldId id="324" r:id="rId66"/>
    <p:sldId id="325" r:id="rId67"/>
    <p:sldId id="326" r:id="rId68"/>
    <p:sldId id="327" r:id="rId69"/>
    <p:sldId id="328" r:id="rId70"/>
    <p:sldId id="330" r:id="rId71"/>
    <p:sldId id="332" r:id="rId72"/>
    <p:sldId id="331" r:id="rId73"/>
    <p:sldId id="369" r:id="rId74"/>
    <p:sldId id="370" r:id="rId75"/>
    <p:sldId id="371" r:id="rId76"/>
    <p:sldId id="306" r:id="rId77"/>
    <p:sldId id="372" r:id="rId78"/>
    <p:sldId id="373" r:id="rId79"/>
    <p:sldId id="375" r:id="rId80"/>
    <p:sldId id="307" r:id="rId81"/>
    <p:sldId id="374" r:id="rId82"/>
    <p:sldId id="376" r:id="rId83"/>
    <p:sldId id="348" r:id="rId84"/>
    <p:sldId id="308" r:id="rId85"/>
    <p:sldId id="309" r:id="rId86"/>
    <p:sldId id="310" r:id="rId87"/>
    <p:sldId id="350" r:id="rId88"/>
    <p:sldId id="377" r:id="rId89"/>
    <p:sldId id="311" r:id="rId90"/>
    <p:sldId id="312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18" r:id="rId101"/>
    <p:sldId id="319" r:id="rId102"/>
    <p:sldId id="320" r:id="rId103"/>
    <p:sldId id="347" r:id="rId104"/>
    <p:sldId id="323" r:id="rId10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81850"/>
    <a:srgbClr val="9D4B07"/>
    <a:srgbClr val="215A69"/>
    <a:srgbClr val="1A3D68"/>
    <a:srgbClr val="CC0000"/>
    <a:srgbClr val="00682F"/>
    <a:srgbClr val="25707F"/>
    <a:srgbClr val="003A1A"/>
    <a:srgbClr val="3B4A1E"/>
    <a:srgbClr val="003E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4" autoAdjust="0"/>
    <p:restoredTop sz="86491" autoAdjust="0"/>
  </p:normalViewPr>
  <p:slideViewPr>
    <p:cSldViewPr>
      <p:cViewPr>
        <p:scale>
          <a:sx n="70" d="100"/>
          <a:sy n="70" d="100"/>
        </p:scale>
        <p:origin x="-49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68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7303F-276F-4AE7-AC2F-1AFAB62861B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4DC64-05E9-4EFA-A147-ABB14FD01B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4DC64-05E9-4EFA-A147-ABB14FD01B6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675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94170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9546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0504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2463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4864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8862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3957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99217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0797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2732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6AC58-6565-4B85-B6D6-AFD8766922A7}" type="datetimeFigureOut">
              <a:rPr lang="th-TH" smtClean="0"/>
              <a:pPr/>
              <a:t>05/10/60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79EA7-C139-4F90-BF1F-BFCA334A690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3585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P2394074-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343400" cy="64008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3581400" y="0"/>
            <a:ext cx="4876800" cy="2743200"/>
          </a:xfrm>
        </p:spPr>
        <p:txBody>
          <a:bodyPr>
            <a:normAutofit fontScale="90000"/>
          </a:bodyPr>
          <a:lstStyle/>
          <a:p>
            <a:pPr algn="l">
              <a:lnSpc>
                <a:spcPts val="7000"/>
              </a:lnSpc>
            </a:pPr>
            <a:r>
              <a:rPr lang="en-US" sz="7200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7200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80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Thai </a:t>
            </a:r>
            <a:r>
              <a:rPr lang="en-US" sz="80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Literature</a:t>
            </a:r>
            <a:br>
              <a:rPr lang="en-US" sz="80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80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&amp; Thai Society</a:t>
            </a:r>
            <a:endParaRPr lang="th-TH" sz="8000" dirty="0">
              <a:solidFill>
                <a:srgbClr val="38185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72518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01999032 Thai Studies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9600" y="304800"/>
            <a:ext cx="8153400" cy="640080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Characteristics of </a:t>
            </a:r>
            <a:r>
              <a:rPr lang="en-US" sz="3600" b="1" dirty="0" err="1" smtClean="0">
                <a:solidFill>
                  <a:srgbClr val="C00000"/>
                </a:solidFill>
                <a:latin typeface="Browallia New"/>
                <a:cs typeface="Browallia New"/>
              </a:rPr>
              <a:t>Sukhothai</a:t>
            </a:r>
            <a:r>
              <a:rPr lang="en-US" sz="3600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 literature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- Historical </a:t>
            </a:r>
            <a:r>
              <a:rPr lang="en-US" sz="3200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Literature </a:t>
            </a:r>
            <a:r>
              <a:rPr lang="en-US" sz="3200" dirty="0" smtClean="0">
                <a:latin typeface="Browallia New"/>
                <a:cs typeface="Browallia New"/>
              </a:rPr>
              <a:t>(stone inscription)</a:t>
            </a:r>
          </a:p>
          <a:p>
            <a:pPr lvl="2">
              <a:lnSpc>
                <a:spcPts val="3000"/>
              </a:lnSpc>
              <a:spcBef>
                <a:spcPts val="0"/>
              </a:spcBef>
            </a:pPr>
            <a:r>
              <a:rPr lang="en-US" sz="3200" dirty="0" err="1" smtClean="0">
                <a:latin typeface="Browallia New"/>
                <a:cs typeface="Browallia New"/>
              </a:rPr>
              <a:t>Sukhothai</a:t>
            </a:r>
            <a:r>
              <a:rPr lang="en-US" sz="3200" dirty="0">
                <a:latin typeface="Browallia New"/>
                <a:cs typeface="Browallia New"/>
              </a:rPr>
              <a:t> </a:t>
            </a:r>
            <a:r>
              <a:rPr lang="en-US" sz="3200" dirty="0" smtClean="0">
                <a:latin typeface="Browallia New"/>
                <a:cs typeface="Browallia New"/>
              </a:rPr>
              <a:t>regime establishment (</a:t>
            </a:r>
            <a:r>
              <a:rPr lang="en-US" sz="3200" dirty="0" smtClean="0">
                <a:latin typeface="Browallia New"/>
                <a:cs typeface="Browallia New"/>
              </a:rPr>
              <a:t>Sri-Chum </a:t>
            </a:r>
            <a:r>
              <a:rPr lang="en-US" sz="3200" dirty="0" smtClean="0">
                <a:latin typeface="Browallia New"/>
                <a:cs typeface="Browallia New"/>
              </a:rPr>
              <a:t>inscription)</a:t>
            </a:r>
          </a:p>
          <a:p>
            <a:pPr lvl="2">
              <a:lnSpc>
                <a:spcPts val="3000"/>
              </a:lnSpc>
              <a:spcBef>
                <a:spcPts val="0"/>
              </a:spcBef>
            </a:pPr>
            <a:r>
              <a:rPr lang="en-US" sz="3200" dirty="0" smtClean="0">
                <a:latin typeface="Browallia New"/>
                <a:cs typeface="Browallia New"/>
              </a:rPr>
              <a:t>Religion (King Ram-</a:t>
            </a:r>
            <a:r>
              <a:rPr lang="en-US" sz="3200" dirty="0" err="1" smtClean="0">
                <a:latin typeface="Browallia New"/>
                <a:cs typeface="Browallia New"/>
              </a:rPr>
              <a:t>Kamhaeng</a:t>
            </a:r>
            <a:r>
              <a:rPr lang="en-US" sz="3200" dirty="0" smtClean="0">
                <a:latin typeface="Browallia New"/>
                <a:cs typeface="Browallia New"/>
              </a:rPr>
              <a:t> </a:t>
            </a:r>
            <a:r>
              <a:rPr lang="en-US" sz="3200" dirty="0" smtClean="0">
                <a:latin typeface="Browallia New"/>
                <a:cs typeface="Browallia New"/>
              </a:rPr>
              <a:t>Inscription</a:t>
            </a:r>
            <a:r>
              <a:rPr lang="en-US" sz="3200" dirty="0" smtClean="0">
                <a:latin typeface="Browallia New"/>
                <a:cs typeface="Browallia New"/>
              </a:rPr>
              <a:t>)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- Didactic </a:t>
            </a:r>
            <a:r>
              <a:rPr lang="en-US" sz="3200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Literature </a:t>
            </a:r>
            <a:r>
              <a:rPr lang="en-US" sz="3200" dirty="0" smtClean="0">
                <a:latin typeface="Browallia New"/>
                <a:cs typeface="Browallia New"/>
              </a:rPr>
              <a:t>and </a:t>
            </a:r>
            <a:r>
              <a:rPr lang="en-US" sz="3200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Rhetorical Literature</a:t>
            </a:r>
          </a:p>
          <a:p>
            <a:pPr lvl="2">
              <a:lnSpc>
                <a:spcPts val="3000"/>
              </a:lnSpc>
              <a:spcBef>
                <a:spcPts val="0"/>
              </a:spcBef>
            </a:pPr>
            <a:r>
              <a:rPr lang="en-US" sz="3200" dirty="0" smtClean="0">
                <a:latin typeface="Browallia New"/>
                <a:cs typeface="Browallia New"/>
              </a:rPr>
              <a:t>Su-</a:t>
            </a:r>
            <a:r>
              <a:rPr lang="en-US" sz="3200" dirty="0" err="1" smtClean="0">
                <a:latin typeface="Browallia New"/>
                <a:cs typeface="Browallia New"/>
              </a:rPr>
              <a:t>Pha</a:t>
            </a:r>
            <a:r>
              <a:rPr lang="en-US" sz="3200" dirty="0" smtClean="0">
                <a:latin typeface="Browallia New"/>
                <a:cs typeface="Browallia New"/>
              </a:rPr>
              <a:t>-Sit </a:t>
            </a:r>
            <a:r>
              <a:rPr lang="en-US" sz="3200" dirty="0" err="1" smtClean="0">
                <a:latin typeface="Browallia New"/>
                <a:cs typeface="Browallia New"/>
              </a:rPr>
              <a:t>Phra-Rueng</a:t>
            </a:r>
            <a:r>
              <a:rPr lang="en-US" sz="3200" dirty="0" smtClean="0">
                <a:latin typeface="Browallia New"/>
                <a:cs typeface="Browallia New"/>
              </a:rPr>
              <a:t> </a:t>
            </a:r>
            <a:r>
              <a:rPr lang="th-TH" sz="3200" dirty="0" smtClean="0">
                <a:latin typeface="Browallia New"/>
                <a:cs typeface="Browallia New"/>
              </a:rPr>
              <a:t>สุภาษิตพระร่วง </a:t>
            </a:r>
            <a:r>
              <a:rPr lang="en-US" sz="3200" dirty="0" smtClean="0">
                <a:latin typeface="Browallia New"/>
                <a:cs typeface="Browallia New"/>
              </a:rPr>
              <a:t>(proverbs)</a:t>
            </a:r>
          </a:p>
          <a:p>
            <a:pPr lvl="2">
              <a:lnSpc>
                <a:spcPts val="3000"/>
              </a:lnSpc>
              <a:spcBef>
                <a:spcPts val="0"/>
              </a:spcBef>
            </a:pPr>
            <a:r>
              <a:rPr lang="en-US" sz="3200" dirty="0" err="1" smtClean="0">
                <a:latin typeface="Browallia New"/>
                <a:cs typeface="Browallia New"/>
              </a:rPr>
              <a:t>Traibhumikatha</a:t>
            </a:r>
            <a:r>
              <a:rPr lang="en-US" sz="3200" dirty="0" smtClean="0">
                <a:latin typeface="Browallia New"/>
                <a:cs typeface="Browallia New"/>
              </a:rPr>
              <a:t> </a:t>
            </a:r>
            <a:r>
              <a:rPr lang="th-TH" sz="3200" dirty="0" smtClean="0">
                <a:latin typeface="Browallia New"/>
                <a:cs typeface="Browallia New"/>
              </a:rPr>
              <a:t>ไตรภูมิพระร่วง </a:t>
            </a:r>
            <a:r>
              <a:rPr lang="en-US" sz="3200" dirty="0" smtClean="0">
                <a:latin typeface="Browallia New"/>
                <a:cs typeface="Browallia New"/>
              </a:rPr>
              <a:t>(philosophic literature) 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- Sacramental </a:t>
            </a:r>
            <a:r>
              <a:rPr lang="en-US" sz="3200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Literature</a:t>
            </a:r>
          </a:p>
          <a:p>
            <a:pPr lvl="2">
              <a:lnSpc>
                <a:spcPts val="3000"/>
              </a:lnSpc>
              <a:spcBef>
                <a:spcPts val="0"/>
              </a:spcBef>
            </a:pPr>
            <a:r>
              <a:rPr lang="en-US" sz="3200" dirty="0" smtClean="0">
                <a:latin typeface="Browallia New"/>
                <a:cs typeface="Browallia New"/>
              </a:rPr>
              <a:t>Ma-Ha-That Inscription </a:t>
            </a:r>
            <a:r>
              <a:rPr lang="th-TH" sz="3200" dirty="0" smtClean="0">
                <a:latin typeface="Browallia New"/>
                <a:cs typeface="Browallia New"/>
              </a:rPr>
              <a:t>จารึกวัดมหาธาตุ </a:t>
            </a:r>
            <a:endParaRPr lang="en-US" sz="3200" dirty="0" smtClean="0">
              <a:latin typeface="Browallia New"/>
              <a:cs typeface="Browallia New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-1571" b="2496"/>
          <a:stretch>
            <a:fillRect/>
          </a:stretch>
        </p:blipFill>
        <p:spPr>
          <a:xfrm>
            <a:off x="1920688" y="3810000"/>
            <a:ext cx="4751294" cy="3048000"/>
          </a:xfrm>
        </p:spPr>
      </p:pic>
    </p:spTree>
    <p:extLst>
      <p:ext uri="{BB962C8B-B14F-4D97-AF65-F5344CB8AC3E}">
        <p14:creationId xmlns:p14="http://schemas.microsoft.com/office/powerpoint/2010/main" xmlns="" val="233323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28625" y="357188"/>
            <a:ext cx="7467600" cy="774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4000" b="1" cap="none" dirty="0" smtClean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4000" b="1" cap="none" dirty="0" smtClean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b="1" cap="none" dirty="0" smtClean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  <a:t>THAI LITERATURE AND PERFORMING ARTS:</a:t>
            </a:r>
            <a:r>
              <a:rPr lang="en-US" sz="4000" b="1" cap="none" dirty="0" smtClean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4000" b="1" cap="none" dirty="0" smtClean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b="1" dirty="0" err="1" smtClean="0">
                <a:solidFill>
                  <a:srgbClr val="215A69"/>
                </a:solidFill>
                <a:latin typeface="Calibri" pitchFamily="34" charset="0"/>
                <a:cs typeface="Calibri" pitchFamily="34" charset="0"/>
              </a:rPr>
              <a:t>Khukam</a:t>
            </a:r>
            <a:r>
              <a:rPr lang="en-US" sz="3600" b="1" dirty="0" smtClean="0">
                <a:solidFill>
                  <a:srgbClr val="215A6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h-TH" sz="3600" b="1" dirty="0" smtClean="0">
                <a:solidFill>
                  <a:srgbClr val="215A69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th-TH" sz="3600" b="1" cap="none" dirty="0" smtClean="0">
                <a:solidFill>
                  <a:srgbClr val="215A69"/>
                </a:solidFill>
                <a:latin typeface="Calibri" pitchFamily="34" charset="0"/>
                <a:cs typeface="Calibri" pitchFamily="34" charset="0"/>
              </a:rPr>
              <a:t>คู่กรรม</a:t>
            </a:r>
            <a:endParaRPr lang="th-TH" sz="3600" b="1" i="1" cap="none" dirty="0" smtClean="0">
              <a:solidFill>
                <a:srgbClr val="215A6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ตัวยึดเนื้อหา 4" descr="Khu_k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1905684"/>
            <a:ext cx="3249378" cy="4695351"/>
          </a:xfrm>
          <a:ln>
            <a:solidFill>
              <a:srgbClr val="9D4B07"/>
            </a:solidFill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28625" y="357188"/>
            <a:ext cx="7467600" cy="774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4000" b="1" cap="none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THAI  LITERATURE  AND  PERFORMING  </a:t>
            </a:r>
            <a:r>
              <a:rPr lang="en-US" b="1" cap="none" dirty="0" smtClean="0">
                <a:solidFill>
                  <a:srgbClr val="9900CC"/>
                </a:solidFill>
                <a:latin typeface="PSL Script" pitchFamily="18" charset="-34"/>
                <a:cs typeface="PSL Script" pitchFamily="18" charset="-34"/>
              </a:rPr>
              <a:t>ARTS: </a:t>
            </a:r>
            <a:br>
              <a:rPr lang="en-US" b="1" cap="none" dirty="0" smtClean="0">
                <a:solidFill>
                  <a:srgbClr val="9900CC"/>
                </a:solidFill>
                <a:latin typeface="PSL Script" pitchFamily="18" charset="-34"/>
                <a:cs typeface="PSL Script" pitchFamily="18" charset="-34"/>
              </a:rPr>
            </a:br>
            <a:r>
              <a:rPr lang="en-US" sz="3600" b="1" i="1" cap="none" dirty="0" smtClean="0">
                <a:solidFill>
                  <a:srgbClr val="215A69"/>
                </a:solidFill>
                <a:latin typeface="Calibri" pitchFamily="34" charset="0"/>
                <a:cs typeface="Calibri" pitchFamily="34" charset="0"/>
              </a:rPr>
              <a:t>TV Series</a:t>
            </a:r>
            <a:endParaRPr lang="th-TH" sz="3600" b="1" i="1" cap="none" dirty="0" smtClean="0">
              <a:solidFill>
                <a:srgbClr val="215A6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ตัวยึดเนื้อหา 5" descr="คู่กรรมทีว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571612"/>
            <a:ext cx="6350000" cy="4216400"/>
          </a:xfrm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500034" y="571480"/>
            <a:ext cx="7467600" cy="774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4000" b="1" cap="none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THAI  LITERATURE  AND  PERFORMING  ARTS: </a:t>
            </a:r>
            <a:br>
              <a:rPr lang="en-US" sz="4000" b="1" cap="none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3600" b="1" i="1" cap="none" dirty="0" smtClean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the Film</a:t>
            </a:r>
            <a:endParaRPr lang="th-TH" sz="3600" b="1" i="1" cap="none" dirty="0" smtClean="0">
              <a:solidFill>
                <a:srgbClr val="CC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ตัวยึดเนื้อหา 4" descr="คู่กรรมหนัง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928802"/>
            <a:ext cx="8229600" cy="3470159"/>
          </a:xfr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  <a:t>THAI LITERATURE AND PERFORMING ARTS: </a:t>
            </a:r>
            <a:r>
              <a:rPr lang="en-US" sz="3600" b="1" i="1" dirty="0" smtClean="0">
                <a:solidFill>
                  <a:srgbClr val="00682F"/>
                </a:solidFill>
                <a:latin typeface="Calibri" pitchFamily="34" charset="0"/>
                <a:cs typeface="Calibri" pitchFamily="34" charset="0"/>
              </a:rPr>
              <a:t>Musical  Play</a:t>
            </a:r>
            <a:endParaRPr lang="th-TH" sz="3600" dirty="0">
              <a:solidFill>
                <a:srgbClr val="00682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ตัวยึดเนื้อหา 3" descr="คู่กรรมมิว-crop-cro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857364"/>
            <a:ext cx="5046098" cy="3799242"/>
          </a:xfr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latin typeface="Browallia New"/>
                <a:cs typeface="Browallia New"/>
              </a:rPr>
              <a:t>Sawasdee</a:t>
            </a:r>
            <a:endParaRPr lang="th-TH" sz="2400" dirty="0">
              <a:latin typeface="Browallia New"/>
              <a:cs typeface="Browallia New"/>
            </a:endParaRPr>
          </a:p>
        </p:txBody>
      </p:sp>
      <p:pic>
        <p:nvPicPr>
          <p:cNvPr id="4" name="Picture 4" descr="ICBD2008-we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268760"/>
            <a:ext cx="3175203" cy="420052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28600"/>
            <a:ext cx="7239000" cy="647700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Browallia New"/>
                <a:cs typeface="Browallia New"/>
              </a:rPr>
              <a:t>Sukhothai</a:t>
            </a:r>
            <a:r>
              <a:rPr lang="en-US" sz="2400" dirty="0" smtClean="0">
                <a:latin typeface="Browallia New"/>
                <a:cs typeface="Browallia New"/>
              </a:rPr>
              <a:t> authors: King and Philosopher</a:t>
            </a:r>
          </a:p>
          <a:p>
            <a:r>
              <a:rPr lang="en-US" sz="2400" dirty="0" smtClean="0">
                <a:latin typeface="Browallia New"/>
                <a:cs typeface="Browallia New"/>
              </a:rPr>
              <a:t>Rhetorical style:</a:t>
            </a:r>
          </a:p>
          <a:p>
            <a:pPr lvl="1"/>
            <a:r>
              <a:rPr lang="en-US" dirty="0" smtClean="0">
                <a:latin typeface="Browallia New"/>
                <a:cs typeface="Browallia New"/>
              </a:rPr>
              <a:t> Short proses </a:t>
            </a:r>
          </a:p>
          <a:p>
            <a:pPr lvl="1"/>
            <a:r>
              <a:rPr lang="en-US" dirty="0" smtClean="0">
                <a:latin typeface="Browallia New"/>
                <a:cs typeface="Browallia New"/>
              </a:rPr>
              <a:t>Short sentences</a:t>
            </a:r>
          </a:p>
          <a:p>
            <a:pPr lvl="1"/>
            <a:r>
              <a:rPr lang="en-US" dirty="0" smtClean="0">
                <a:latin typeface="Browallia New"/>
                <a:cs typeface="Browallia New"/>
              </a:rPr>
              <a:t>Concise and</a:t>
            </a:r>
            <a:r>
              <a:rPr lang="th-TH" dirty="0" smtClean="0">
                <a:latin typeface="Browallia New"/>
                <a:cs typeface="Browallia New"/>
              </a:rPr>
              <a:t> </a:t>
            </a:r>
            <a:r>
              <a:rPr lang="en-US" dirty="0" smtClean="0">
                <a:latin typeface="Browallia New"/>
                <a:cs typeface="Browallia New"/>
              </a:rPr>
              <a:t>well-arranged </a:t>
            </a:r>
          </a:p>
          <a:p>
            <a:pPr lvl="1"/>
            <a:r>
              <a:rPr lang="en-US" dirty="0" smtClean="0">
                <a:latin typeface="Browallia New"/>
                <a:cs typeface="Browallia New"/>
              </a:rPr>
              <a:t>Imaginative </a:t>
            </a:r>
          </a:p>
          <a:p>
            <a:pPr marL="457200" lvl="1" indent="0">
              <a:buNone/>
            </a:pPr>
            <a:endParaRPr lang="en-US" dirty="0" smtClean="0">
              <a:latin typeface="Browallia New"/>
              <a:cs typeface="Browallia New"/>
            </a:endParaRPr>
          </a:p>
          <a:p>
            <a:r>
              <a:rPr lang="en-US" sz="2400" dirty="0" smtClean="0">
                <a:latin typeface="Browallia New"/>
                <a:cs typeface="Browallia New"/>
              </a:rPr>
              <a:t>Purpose: </a:t>
            </a:r>
          </a:p>
          <a:p>
            <a:pPr lvl="1"/>
            <a:r>
              <a:rPr lang="en-US" dirty="0" smtClean="0">
                <a:latin typeface="Browallia New"/>
                <a:cs typeface="Browallia New"/>
              </a:rPr>
              <a:t>1. to establish the kingdom </a:t>
            </a:r>
          </a:p>
          <a:p>
            <a:pPr lvl="1"/>
            <a:r>
              <a:rPr lang="en-US" dirty="0" smtClean="0">
                <a:latin typeface="Browallia New"/>
                <a:cs typeface="Browallia New"/>
              </a:rPr>
              <a:t>2. to make </a:t>
            </a:r>
            <a:r>
              <a:rPr lang="en-US" dirty="0" err="1" smtClean="0">
                <a:latin typeface="Browallia New"/>
                <a:cs typeface="Browallia New"/>
              </a:rPr>
              <a:t>Sukhothai</a:t>
            </a:r>
            <a:r>
              <a:rPr lang="en-US" dirty="0" smtClean="0">
                <a:latin typeface="Browallia New"/>
                <a:cs typeface="Browallia New"/>
              </a:rPr>
              <a:t> kingdom recognized (war, religion, King’s greatness) </a:t>
            </a:r>
          </a:p>
          <a:p>
            <a:pPr lvl="1"/>
            <a:r>
              <a:rPr lang="en-US" dirty="0" smtClean="0">
                <a:latin typeface="Browallia New"/>
                <a:cs typeface="Browallia New"/>
              </a:rPr>
              <a:t>3. to record </a:t>
            </a:r>
            <a:r>
              <a:rPr lang="en-US" dirty="0" err="1" smtClean="0">
                <a:latin typeface="Browallia New"/>
                <a:cs typeface="Browallia New"/>
              </a:rPr>
              <a:t>Sukhothai</a:t>
            </a:r>
            <a:r>
              <a:rPr lang="en-US" dirty="0" smtClean="0">
                <a:latin typeface="Browallia New"/>
                <a:cs typeface="Browallia New"/>
              </a:rPr>
              <a:t> history (stone inscriptions) </a:t>
            </a:r>
          </a:p>
          <a:p>
            <a:pPr lvl="1"/>
            <a:r>
              <a:rPr lang="en-US" dirty="0" smtClean="0">
                <a:latin typeface="Browallia New"/>
                <a:cs typeface="Browallia New"/>
              </a:rPr>
              <a:t>4. to systematize social order (proverbs and didactic literature) </a:t>
            </a:r>
          </a:p>
          <a:p>
            <a:pPr lvl="1"/>
            <a:r>
              <a:rPr lang="en-US" dirty="0" smtClean="0">
                <a:latin typeface="Browallia New"/>
                <a:cs typeface="Browallia New"/>
              </a:rPr>
              <a:t>5. to reunite the kingdom (sacramental literature) </a:t>
            </a:r>
            <a:endParaRPr lang="en-US" dirty="0">
              <a:latin typeface="Browallia New"/>
              <a:cs typeface="Browallia Ne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838200"/>
            <a:ext cx="4911242" cy="32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78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01122" cy="1143000"/>
          </a:xfrm>
        </p:spPr>
        <p:txBody>
          <a:bodyPr>
            <a:no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King Ram </a:t>
            </a:r>
            <a:r>
              <a:rPr lang="en-US" b="1" i="1" dirty="0" err="1" smtClean="0">
                <a:solidFill>
                  <a:srgbClr val="C00000"/>
                </a:solidFill>
                <a:latin typeface="Browallia New"/>
                <a:cs typeface="Browallia New"/>
              </a:rPr>
              <a:t>Kamhaeng</a:t>
            </a:r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 Inscription </a:t>
            </a:r>
            <a:b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</a:br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(</a:t>
            </a:r>
            <a:r>
              <a:rPr lang="th-TH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ศิลาจารึกพ่อขุนรามคำแหง)</a:t>
            </a:r>
            <a:endParaRPr lang="th-TH" dirty="0">
              <a:solidFill>
                <a:srgbClr val="C00000"/>
              </a:solidFill>
              <a:latin typeface="Browallia New"/>
              <a:cs typeface="Browallia New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b="1" i="1" dirty="0" smtClean="0">
              <a:solidFill>
                <a:srgbClr val="007E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3" descr="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060848"/>
            <a:ext cx="3910297" cy="3672408"/>
          </a:xfrm>
          <a:prstGeom prst="rect">
            <a:avLst/>
          </a:prstGeom>
        </p:spPr>
      </p:pic>
      <p:pic>
        <p:nvPicPr>
          <p:cNvPr id="5" name="รูปภาพ 4" descr="silasid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032873"/>
            <a:ext cx="3575248" cy="467575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429684" cy="1143000"/>
          </a:xfrm>
        </p:spPr>
        <p:txBody>
          <a:bodyPr>
            <a:no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King Ram </a:t>
            </a:r>
            <a:r>
              <a:rPr lang="en-US" b="1" i="1" dirty="0" err="1" smtClean="0">
                <a:solidFill>
                  <a:srgbClr val="C00000"/>
                </a:solidFill>
                <a:latin typeface="Browallia New"/>
                <a:cs typeface="Browallia New"/>
              </a:rPr>
              <a:t>Kamhaeng</a:t>
            </a:r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 Inscription </a:t>
            </a:r>
            <a:b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</a:br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(</a:t>
            </a:r>
            <a:r>
              <a:rPr lang="th-TH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ศิลาจารึกพ่อขุนรามคำแหง)</a:t>
            </a:r>
            <a:endParaRPr lang="th-TH" dirty="0">
              <a:solidFill>
                <a:srgbClr val="C00000"/>
              </a:solidFill>
              <a:latin typeface="Browallia New"/>
              <a:cs typeface="Browallia New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3400" y="2332037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rowallia New"/>
                <a:cs typeface="Browallia New"/>
              </a:rPr>
              <a:t>The </a:t>
            </a:r>
            <a:r>
              <a:rPr lang="en-US" sz="3600" b="1" dirty="0" smtClean="0">
                <a:solidFill>
                  <a:srgbClr val="FF0000"/>
                </a:solidFill>
                <a:latin typeface="Browallia New"/>
                <a:cs typeface="Browallia New"/>
              </a:rPr>
              <a:t>first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rowallia New"/>
                <a:cs typeface="Browallia New"/>
              </a:rPr>
              <a:t> piece of work written in Thai script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rowallia New"/>
                <a:cs typeface="Browallia New"/>
              </a:rPr>
              <a:t>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rowallia New"/>
                <a:cs typeface="Browallia New"/>
              </a:rPr>
              <a:t>    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Browallia New"/>
                <a:cs typeface="Browallia New"/>
              </a:rPr>
              <a:t>(</a:t>
            </a:r>
            <a:r>
              <a:rPr lang="th-TH" sz="3600" b="1" dirty="0" err="1" smtClean="0">
                <a:solidFill>
                  <a:schemeClr val="accent1">
                    <a:lumMod val="50000"/>
                  </a:schemeClr>
                </a:solidFill>
                <a:latin typeface="Browallia New"/>
                <a:cs typeface="Browallia New"/>
              </a:rPr>
              <a:t>ลายสือ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Browallia New"/>
                <a:cs typeface="Browallia New"/>
              </a:rPr>
              <a:t>ไทย)</a:t>
            </a:r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Browallia New"/>
              <a:cs typeface="Browallia New"/>
            </a:endParaRPr>
          </a:p>
          <a:p>
            <a:pPr>
              <a:spcBef>
                <a:spcPts val="0"/>
              </a:spcBef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Content</a:t>
            </a:r>
          </a:p>
          <a:p>
            <a:pPr lvl="1">
              <a:spcBef>
                <a:spcPts val="0"/>
              </a:spcBef>
            </a:pP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Biography of King Ram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Kamhaeng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 and his works</a:t>
            </a:r>
          </a:p>
          <a:p>
            <a:pPr lvl="1">
              <a:spcBef>
                <a:spcPts val="0"/>
              </a:spcBef>
            </a:pP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Description of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Sukhothai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 social condition</a:t>
            </a:r>
          </a:p>
          <a:p>
            <a:pPr lvl="1">
              <a:spcBef>
                <a:spcPts val="0"/>
              </a:spcBef>
            </a:pP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Sukhothai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 landscape</a:t>
            </a:r>
          </a:p>
          <a:p>
            <a:pPr lvl="1">
              <a:spcBef>
                <a:spcPts val="0"/>
              </a:spcBef>
            </a:pP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Governance, Laws, Religion, and Trades</a:t>
            </a:r>
          </a:p>
          <a:p>
            <a:pPr>
              <a:buNone/>
            </a:pPr>
            <a:endParaRPr lang="en-US" b="1" i="1" dirty="0" smtClean="0">
              <a:solidFill>
                <a:srgbClr val="007E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sila1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4" y="692696"/>
            <a:ext cx="889231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King Ram </a:t>
            </a:r>
            <a:r>
              <a:rPr lang="en-US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Kamhaeng</a:t>
            </a:r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Inscription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496" y="1639341"/>
            <a:ext cx="5338936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sz="2800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en-US" sz="2800" dirty="0" smtClean="0">
              <a:latin typeface="Browallia New" pitchFamily="34" charset="-34"/>
              <a:cs typeface="Browallia New" pitchFamily="34" charset="-34"/>
            </a:endParaRPr>
          </a:p>
          <a:p>
            <a:endParaRPr lang="en-US" sz="2800" dirty="0" smtClean="0">
              <a:latin typeface="Browallia New" pitchFamily="34" charset="-34"/>
              <a:cs typeface="+mj-cs"/>
            </a:endParaRPr>
          </a:p>
          <a:p>
            <a:pPr algn="r"/>
            <a:r>
              <a:rPr lang="en-US" b="1" dirty="0" smtClean="0">
                <a:latin typeface="Browallia New" pitchFamily="34" charset="-34"/>
                <a:cs typeface="+mj-cs"/>
              </a:rPr>
              <a:t>United Nations Educational, Scientific and </a:t>
            </a:r>
          </a:p>
          <a:p>
            <a:pPr algn="r">
              <a:buNone/>
            </a:pPr>
            <a:r>
              <a:rPr lang="en-US" b="1" dirty="0" smtClean="0">
                <a:latin typeface="Browallia New" pitchFamily="34" charset="-34"/>
                <a:cs typeface="+mj-cs"/>
              </a:rPr>
              <a:t>Cultural Organization (UNESCO)</a:t>
            </a:r>
          </a:p>
          <a:p>
            <a:pPr algn="r">
              <a:buNone/>
            </a:pPr>
            <a:r>
              <a:rPr lang="en-US" b="1" dirty="0" smtClean="0">
                <a:latin typeface="Browallia New" pitchFamily="34" charset="-34"/>
                <a:cs typeface="+mj-cs"/>
              </a:rPr>
              <a:t>certifies                                                                   the King Ram </a:t>
            </a:r>
            <a:r>
              <a:rPr lang="en-US" b="1" dirty="0" err="1" smtClean="0">
                <a:latin typeface="Browallia New" pitchFamily="34" charset="-34"/>
                <a:cs typeface="+mj-cs"/>
              </a:rPr>
              <a:t>Kamhaeng</a:t>
            </a:r>
            <a:r>
              <a:rPr lang="en-US" b="1" dirty="0" smtClean="0">
                <a:latin typeface="Browallia New" pitchFamily="34" charset="-34"/>
                <a:cs typeface="+mj-cs"/>
              </a:rPr>
              <a:t> </a:t>
            </a:r>
            <a:r>
              <a:rPr lang="en-US" b="1" dirty="0" err="1" smtClean="0">
                <a:latin typeface="Browallia New" pitchFamily="34" charset="-34"/>
                <a:cs typeface="+mj-cs"/>
              </a:rPr>
              <a:t>Insription</a:t>
            </a:r>
            <a:r>
              <a:rPr lang="en-US" b="1" dirty="0" smtClean="0">
                <a:latin typeface="Browallia New" pitchFamily="34" charset="-34"/>
                <a:cs typeface="+mj-cs"/>
              </a:rPr>
              <a:t>  </a:t>
            </a:r>
          </a:p>
          <a:p>
            <a:pPr algn="r">
              <a:buNone/>
            </a:pPr>
            <a:r>
              <a:rPr lang="en-US" b="1" dirty="0" smtClean="0">
                <a:latin typeface="Browallia New" pitchFamily="34" charset="-34"/>
                <a:cs typeface="+mj-cs"/>
              </a:rPr>
              <a:t>on the Memory of the World International </a:t>
            </a:r>
          </a:p>
          <a:p>
            <a:pPr algn="r">
              <a:buNone/>
            </a:pPr>
            <a:r>
              <a:rPr lang="en-US" b="1" dirty="0" smtClean="0">
                <a:latin typeface="Browallia New" pitchFamily="34" charset="-34"/>
                <a:cs typeface="+mj-cs"/>
              </a:rPr>
              <a:t>Register  (2003) – 2546 B.E.</a:t>
            </a:r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3" descr="logo_e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9112" y="1340768"/>
            <a:ext cx="1930924" cy="1573346"/>
          </a:xfrm>
          <a:prstGeom prst="rect">
            <a:avLst/>
          </a:prstGeom>
        </p:spPr>
      </p:pic>
      <p:pic>
        <p:nvPicPr>
          <p:cNvPr id="5" name="รูปภาพ 4" descr="2e2c32226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0326" y="1828800"/>
            <a:ext cx="3226169" cy="467794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King </a:t>
            </a:r>
            <a:r>
              <a:rPr lang="en-US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Ramkamhaeng</a:t>
            </a:r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Inscription</a:t>
            </a:r>
            <a:endParaRPr lang="th-TH" i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4800" y="1676400"/>
            <a:ext cx="8424936" cy="4896544"/>
          </a:xfrm>
        </p:spPr>
        <p:txBody>
          <a:bodyPr>
            <a:normAutofit fontScale="25000" lnSpcReduction="20000"/>
          </a:bodyPr>
          <a:lstStyle/>
          <a:p>
            <a:r>
              <a:rPr lang="en-US" sz="8000" b="1" dirty="0" smtClean="0"/>
              <a:t>The King Ram </a:t>
            </a:r>
            <a:r>
              <a:rPr lang="en-US" sz="8000" b="1" dirty="0" err="1" smtClean="0"/>
              <a:t>Khamhaeng</a:t>
            </a:r>
            <a:r>
              <a:rPr lang="en-US" sz="8000" b="1" dirty="0" smtClean="0"/>
              <a:t> Inscription</a:t>
            </a:r>
          </a:p>
          <a:p>
            <a:r>
              <a:rPr lang="en-US" sz="8000" b="1" dirty="0" smtClean="0"/>
              <a:t>Documentary heritage submitted by Thailand and recommended for inclusion in the Memory of the World Register in 2003.</a:t>
            </a:r>
            <a:endParaRPr lang="en-US" sz="8000" dirty="0" smtClean="0"/>
          </a:p>
          <a:p>
            <a:r>
              <a:rPr lang="en-US" sz="8000" dirty="0" smtClean="0"/>
              <a:t>© The National Museum Bangkok</a:t>
            </a:r>
            <a:br>
              <a:rPr lang="en-US" sz="8000" dirty="0" smtClean="0"/>
            </a:br>
            <a:endParaRPr lang="en-US" sz="8000" dirty="0" smtClean="0"/>
          </a:p>
          <a:p>
            <a:r>
              <a:rPr lang="en-US" sz="8000" dirty="0" smtClean="0"/>
              <a:t>The King Ram </a:t>
            </a:r>
            <a:r>
              <a:rPr lang="en-US" sz="8000" dirty="0" err="1" smtClean="0"/>
              <a:t>Khamhaeng</a:t>
            </a:r>
            <a:r>
              <a:rPr lang="en-US" sz="8000" dirty="0" smtClean="0"/>
              <a:t> Inscription (RK) of 1292 A.D. is considered a major documentary heritage of world significance because it gives valuable information on several major themes of world history and culture. It not only records the invention of </a:t>
            </a:r>
            <a:r>
              <a:rPr lang="en-US" sz="8000" dirty="0" smtClean="0">
                <a:solidFill>
                  <a:srgbClr val="FF0000"/>
                </a:solidFill>
              </a:rPr>
              <a:t>Thai language scripts </a:t>
            </a:r>
            <a:r>
              <a:rPr lang="en-US" sz="8000" dirty="0" smtClean="0"/>
              <a:t>that are the foundation of the modern scripts used in Thailand by 60 million people, its rare detailed description of the 13th century Thai state of </a:t>
            </a:r>
            <a:r>
              <a:rPr lang="en-US" sz="8000" dirty="0" err="1" smtClean="0"/>
              <a:t>Sukhothai</a:t>
            </a:r>
            <a:r>
              <a:rPr lang="en-US" sz="8000" dirty="0" smtClean="0"/>
              <a:t> also </a:t>
            </a:r>
            <a:r>
              <a:rPr lang="en-US" sz="8000" dirty="0" smtClean="0">
                <a:solidFill>
                  <a:srgbClr val="CC0000"/>
                </a:solidFill>
              </a:rPr>
              <a:t>reflects universal values </a:t>
            </a:r>
            <a:r>
              <a:rPr lang="en-US" sz="8000" dirty="0" smtClean="0"/>
              <a:t>shared by many states in the world today. Those values include </a:t>
            </a:r>
            <a:r>
              <a:rPr lang="en-US" sz="8000" dirty="0" smtClean="0">
                <a:solidFill>
                  <a:srgbClr val="C00000"/>
                </a:solidFill>
              </a:rPr>
              <a:t>good governance, the rule of law, economic freedom, and religious morality</a:t>
            </a:r>
            <a:r>
              <a:rPr lang="en-US" sz="8000" dirty="0" smtClean="0"/>
              <a:t>, in this case Buddhism, one of the world's major religions. The inscription's value as a historical document has already been evident when it was used to support Thailand's successful proposal to inscribe the Historic Town of </a:t>
            </a:r>
            <a:r>
              <a:rPr lang="en-US" sz="8000" dirty="0" err="1" smtClean="0"/>
              <a:t>Sukhothai</a:t>
            </a:r>
            <a:r>
              <a:rPr lang="en-US" sz="8000" dirty="0" smtClean="0"/>
              <a:t> and Associated Historic Towns on the World Heritage List in 1991.</a:t>
            </a: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Traibhumikatha</a:t>
            </a:r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b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ไตรภูมิพระร่วง</a:t>
            </a:r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i="1" dirty="0" smtClean="0">
                <a:latin typeface="Browallia New" pitchFamily="34" charset="-34"/>
                <a:cs typeface="Browallia New" pitchFamily="34" charset="-34"/>
              </a:rPr>
              <a:t>   </a:t>
            </a:r>
            <a:endParaRPr lang="en-US" b="1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3" descr="imagesCAHRVG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66993"/>
            <a:ext cx="3899338" cy="548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Traibhumikatha</a:t>
            </a:r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(</a:t>
            </a:r>
            <a:r>
              <a:rPr lang="th-TH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ไตรภูมิพระร่วง</a:t>
            </a:r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79512" y="1357298"/>
            <a:ext cx="5266928" cy="47688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Written by </a:t>
            </a:r>
            <a:r>
              <a:rPr lang="en-US" b="1" i="1" dirty="0" err="1" smtClean="0">
                <a:latin typeface="Browallia New" pitchFamily="34" charset="-34"/>
                <a:cs typeface="Browallia New" pitchFamily="34" charset="-34"/>
              </a:rPr>
              <a:t>Phaya</a:t>
            </a:r>
            <a:r>
              <a:rPr lang="en-US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i="1" dirty="0" err="1" smtClean="0">
                <a:latin typeface="Browallia New" pitchFamily="34" charset="-34"/>
                <a:cs typeface="Browallia New" pitchFamily="34" charset="-34"/>
              </a:rPr>
              <a:t>Lithai</a:t>
            </a:r>
            <a:r>
              <a:rPr lang="en-US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b="1" dirty="0" smtClean="0">
                <a:latin typeface="Browallia New" pitchFamily="34" charset="-34"/>
                <a:cs typeface="Browallia New" pitchFamily="34" charset="-34"/>
              </a:rPr>
              <a:t>(พญาลิไท)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 or King </a:t>
            </a:r>
            <a:r>
              <a:rPr lang="en-US" b="1" dirty="0" err="1" smtClean="0">
                <a:latin typeface="Browallia New" pitchFamily="34" charset="-34"/>
                <a:cs typeface="Browallia New" pitchFamily="34" charset="-34"/>
              </a:rPr>
              <a:t>Maha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dirty="0" err="1" smtClean="0">
                <a:latin typeface="Browallia New" pitchFamily="34" charset="-34"/>
                <a:cs typeface="Browallia New" pitchFamily="34" charset="-34"/>
              </a:rPr>
              <a:t>Thammaraja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I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  in 1345.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It was used to give sermon to King’s mother and make merit to people.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Derived from collection and research through over 30 sacred texts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Written in beautiful rhythmic prose rich in allusions and imagery</a:t>
            </a:r>
          </a:p>
          <a:p>
            <a:endParaRPr lang="en-US" sz="2800" b="1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th-TH" sz="2800" dirty="0"/>
          </a:p>
        </p:txBody>
      </p:sp>
      <p:pic>
        <p:nvPicPr>
          <p:cNvPr id="5" name="Picture 7" descr="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96752"/>
            <a:ext cx="378675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รูปภาพ 5" descr="imagesCAOQ6P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7" y="3501008"/>
            <a:ext cx="375360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Traibhumikatha</a:t>
            </a:r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: contents</a:t>
            </a: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4968552"/>
          </a:xfrm>
        </p:spPr>
        <p:txBody>
          <a:bodyPr>
            <a:normAutofit fontScale="85000" lnSpcReduction="20000"/>
          </a:bodyPr>
          <a:lstStyle/>
          <a:p>
            <a:r>
              <a:rPr lang="en-US" sz="3800" b="1" dirty="0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It expounds Buddhist philosophy focused on cosmology (the study of the nature, structure, and origin of the universe).</a:t>
            </a:r>
          </a:p>
          <a:p>
            <a:r>
              <a:rPr lang="en-US" sz="3800" b="1" dirty="0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This work is also a treatise on ethics, and the Buddhist faith.</a:t>
            </a:r>
          </a:p>
          <a:p>
            <a:r>
              <a:rPr lang="en-US" sz="3800" b="1" dirty="0" err="1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Traibhum</a:t>
            </a:r>
            <a:r>
              <a:rPr lang="en-US" sz="3800" b="1" dirty="0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 = Three realms; </a:t>
            </a:r>
            <a:r>
              <a:rPr lang="en-US" sz="3800" b="1" i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Sensuous realm, Form realm, Formless realm</a:t>
            </a:r>
          </a:p>
          <a:p>
            <a:r>
              <a:rPr lang="en-US" sz="3800" b="1" dirty="0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It meticulously portrayed the picture of hell and heaven in order to control people’s behavior using Buddhist faith.</a:t>
            </a:r>
          </a:p>
          <a:p>
            <a:r>
              <a:rPr lang="en-US" sz="3800" b="1" dirty="0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It promotes the divine status of the King since it mentions about </a:t>
            </a:r>
            <a:r>
              <a:rPr lang="en-US" sz="3800" b="1" i="1" dirty="0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Phraya </a:t>
            </a:r>
            <a:r>
              <a:rPr lang="en-US" sz="3800" b="1" i="1" dirty="0" err="1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Jakaphatdirat</a:t>
            </a:r>
            <a:r>
              <a:rPr lang="en-US" sz="3800" b="1" i="1" dirty="0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  </a:t>
            </a:r>
            <a:r>
              <a:rPr lang="en-US" sz="3800" b="1" dirty="0" smtClean="0">
                <a:solidFill>
                  <a:srgbClr val="003A1A"/>
                </a:solidFill>
                <a:latin typeface="Cordia New" pitchFamily="34" charset="-34"/>
                <a:cs typeface="Cordia New" pitchFamily="34" charset="-34"/>
              </a:rPr>
              <a:t>which is believed to be the first king of mankind. Phraya Jakaphatdirat can become king because of the acceptance from the people.</a:t>
            </a:r>
          </a:p>
          <a:p>
            <a:endParaRPr lang="en-US" b="1" dirty="0" smtClean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endParaRPr lang="th-TH" dirty="0" smtClean="0"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381850"/>
                </a:solidFill>
                <a:latin typeface="Browallia New"/>
                <a:cs typeface="Browallia New"/>
              </a:rPr>
              <a:t>Literature and </a:t>
            </a:r>
            <a:r>
              <a:rPr lang="en-US" sz="4000" b="1" dirty="0" smtClean="0">
                <a:solidFill>
                  <a:srgbClr val="381850"/>
                </a:solidFill>
                <a:latin typeface="Browallia New"/>
                <a:cs typeface="Browallia New"/>
              </a:rPr>
              <a:t>Its </a:t>
            </a:r>
            <a:r>
              <a:rPr lang="en-US" sz="4000" b="1" dirty="0" smtClean="0">
                <a:solidFill>
                  <a:srgbClr val="381850"/>
                </a:solidFill>
                <a:latin typeface="Browallia New"/>
                <a:cs typeface="Browallia New"/>
              </a:rPr>
              <a:t>Definitions</a:t>
            </a:r>
            <a:endParaRPr lang="th-TH" sz="4000" dirty="0">
              <a:solidFill>
                <a:srgbClr val="381850"/>
              </a:solidFill>
              <a:latin typeface="Browallia New"/>
              <a:cs typeface="Browallia New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757758"/>
          </a:xfrm>
        </p:spPr>
        <p:txBody>
          <a:bodyPr>
            <a:normAutofit fontScale="77500" lnSpcReduction="20000"/>
          </a:bodyPr>
          <a:lstStyle/>
          <a:p>
            <a:r>
              <a:rPr lang="en-US" sz="3800" b="1" dirty="0" smtClean="0">
                <a:solidFill>
                  <a:srgbClr val="A50021"/>
                </a:solidFill>
                <a:latin typeface="Browallia New"/>
                <a:cs typeface="Browallia New"/>
              </a:rPr>
              <a:t>The body of written works of a language, period, or culture. </a:t>
            </a:r>
          </a:p>
          <a:p>
            <a:r>
              <a:rPr lang="en-US" sz="3800" b="1" dirty="0" smtClean="0">
                <a:solidFill>
                  <a:srgbClr val="0070C0"/>
                </a:solidFill>
                <a:latin typeface="Browallia New"/>
                <a:cs typeface="Browallia New"/>
              </a:rPr>
              <a:t>W</a:t>
            </a:r>
            <a:r>
              <a:rPr lang="en-US" sz="3800" b="1" dirty="0" smtClean="0">
                <a:solidFill>
                  <a:srgbClr val="0070C0"/>
                </a:solidFill>
                <a:latin typeface="Browallia New"/>
                <a:cs typeface="Browallia New"/>
              </a:rPr>
              <a:t>ritten</a:t>
            </a:r>
            <a:r>
              <a:rPr lang="en-US" sz="3800" b="1" dirty="0" smtClean="0">
                <a:solidFill>
                  <a:srgbClr val="0070C0"/>
                </a:solidFill>
                <a:latin typeface="Browallia New"/>
                <a:cs typeface="Browallia New"/>
              </a:rPr>
              <a:t> artistic works, especially those with a high and lasting artistic value</a:t>
            </a:r>
          </a:p>
          <a:p>
            <a:r>
              <a:rPr lang="en-US" sz="3800" b="1" dirty="0" smtClean="0">
                <a:solidFill>
                  <a:schemeClr val="accent6">
                    <a:lumMod val="75000"/>
                  </a:schemeClr>
                </a:solidFill>
                <a:latin typeface="Browallia New"/>
                <a:cs typeface="Browallia New"/>
              </a:rPr>
              <a:t>A</a:t>
            </a:r>
            <a:r>
              <a:rPr lang="en-US" sz="3800" b="1" dirty="0" smtClean="0">
                <a:solidFill>
                  <a:schemeClr val="accent6">
                    <a:lumMod val="75000"/>
                  </a:schemeClr>
                </a:solidFill>
                <a:latin typeface="Browallia New"/>
                <a:cs typeface="Browallia New"/>
              </a:rPr>
              <a:t>ny</a:t>
            </a:r>
            <a:r>
              <a:rPr lang="en-US" sz="3800" b="1" dirty="0" smtClean="0">
                <a:solidFill>
                  <a:schemeClr val="accent6">
                    <a:lumMod val="75000"/>
                  </a:schemeClr>
                </a:solidFill>
                <a:latin typeface="Browallia New"/>
                <a:cs typeface="Browallia New"/>
              </a:rPr>
              <a:t> kind of printed material</a:t>
            </a:r>
            <a:endParaRPr lang="en-US" sz="3800" b="1" dirty="0" smtClean="0">
              <a:solidFill>
                <a:srgbClr val="381850"/>
              </a:solidFill>
              <a:latin typeface="Browallia New"/>
              <a:cs typeface="Browallia New"/>
            </a:endParaRPr>
          </a:p>
          <a:p>
            <a:r>
              <a:rPr lang="en-US" sz="38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Imaginative or creative writing, especially           </a:t>
            </a:r>
          </a:p>
          <a:p>
            <a:pPr>
              <a:buNone/>
            </a:pPr>
            <a:r>
              <a:rPr lang="en-US" sz="38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	of recognized artistic value: </a:t>
            </a:r>
            <a:r>
              <a:rPr lang="en-US" sz="3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“Literature                                               </a:t>
            </a:r>
          </a:p>
          <a:p>
            <a:pPr>
              <a:buNone/>
            </a:pPr>
            <a:r>
              <a:rPr lang="en-US" sz="3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	must be an analysis of experience and                                             </a:t>
            </a:r>
          </a:p>
          <a:p>
            <a:pPr>
              <a:buNone/>
            </a:pPr>
            <a:r>
              <a:rPr lang="en-US" sz="3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	a synthesis of the findings into a unity”</a:t>
            </a:r>
            <a:r>
              <a:rPr lang="en-US" sz="38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                               				</a:t>
            </a:r>
            <a:r>
              <a:rPr lang="en-US" sz="38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                                  (</a:t>
            </a:r>
            <a:r>
              <a:rPr lang="en-US" sz="38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Rebecca West). </a:t>
            </a:r>
            <a:r>
              <a:rPr lang="en-US" sz="38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        </a:t>
            </a:r>
          </a:p>
          <a:p>
            <a:pPr>
              <a:buNone/>
            </a:pPr>
            <a:r>
              <a:rPr lang="en-US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                                                                                                      </a:t>
            </a:r>
            <a:r>
              <a:rPr lang="en-US" dirty="0" smtClean="0">
                <a:latin typeface="Browallia New"/>
                <a:cs typeface="Browallia New"/>
              </a:rPr>
              <a:t>Rebecca </a:t>
            </a:r>
            <a:r>
              <a:rPr lang="en-US" dirty="0" smtClean="0">
                <a:latin typeface="Browallia New"/>
                <a:cs typeface="Browallia New"/>
              </a:rPr>
              <a:t>West           </a:t>
            </a:r>
            <a:endParaRPr lang="en-US" dirty="0" smtClean="0">
              <a:latin typeface="Browallia New"/>
              <a:cs typeface="Browallia New"/>
            </a:endParaRPr>
          </a:p>
          <a:p>
            <a:pPr>
              <a:buNone/>
            </a:pPr>
            <a:r>
              <a:rPr lang="en-US" dirty="0" smtClean="0">
                <a:latin typeface="Browallia New"/>
                <a:cs typeface="Browallia New"/>
              </a:rPr>
              <a:t>							</a:t>
            </a:r>
            <a:r>
              <a:rPr lang="en-US" sz="2600" dirty="0" smtClean="0">
                <a:latin typeface="Browallia New"/>
                <a:cs typeface="Browallia New"/>
              </a:rPr>
              <a:t>        </a:t>
            </a:r>
            <a:r>
              <a:rPr lang="en-US" sz="2600" dirty="0" smtClean="0">
                <a:latin typeface="Browallia New"/>
                <a:cs typeface="Browallia New"/>
              </a:rPr>
              <a:t>                                                  </a:t>
            </a:r>
            <a:r>
              <a:rPr lang="en-US" sz="2800" b="1" dirty="0" smtClean="0">
                <a:latin typeface="Browallia New"/>
                <a:cs typeface="Browallia New"/>
              </a:rPr>
              <a:t>(</a:t>
            </a:r>
            <a:r>
              <a:rPr lang="en-US" sz="2800" b="1" dirty="0" smtClean="0">
                <a:latin typeface="Browallia New"/>
                <a:cs typeface="Browallia New"/>
              </a:rPr>
              <a:t>1892-1983)</a:t>
            </a:r>
            <a:endParaRPr lang="th-TH" sz="2800" b="1" dirty="0">
              <a:latin typeface="Browallia New"/>
              <a:cs typeface="Browallia New"/>
            </a:endParaRPr>
          </a:p>
        </p:txBody>
      </p:sp>
      <p:pic>
        <p:nvPicPr>
          <p:cNvPr id="4" name="รูปภาพ 3" descr="220px-Rebecca_W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2286000"/>
            <a:ext cx="2029787" cy="250033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Traibhumikatha</a:t>
            </a:r>
            <a:r>
              <a:rPr lang="en-US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and the Buddhist Cosmos</a:t>
            </a: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785786" y="1752600"/>
            <a:ext cx="7901014" cy="4340696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Browallia New"/>
                <a:cs typeface="Browallia New"/>
              </a:rPr>
              <a:t>Traibhum</a:t>
            </a:r>
            <a:r>
              <a:rPr lang="en-US" sz="3200" dirty="0" smtClean="0">
                <a:latin typeface="Browallia New"/>
                <a:cs typeface="Browallia New"/>
              </a:rPr>
              <a:t> mean “3 Realms/Worlds”</a:t>
            </a:r>
          </a:p>
          <a:p>
            <a:pPr>
              <a:buNone/>
            </a:pPr>
            <a:r>
              <a:rPr lang="en-US" sz="3200" dirty="0" smtClean="0">
                <a:latin typeface="Browallia New"/>
                <a:cs typeface="Browallia New"/>
              </a:rPr>
              <a:t>		1. </a:t>
            </a:r>
            <a:r>
              <a:rPr lang="en-US" sz="3200" dirty="0" err="1" smtClean="0">
                <a:latin typeface="Browallia New"/>
                <a:cs typeface="Browallia New"/>
              </a:rPr>
              <a:t>Sensous</a:t>
            </a:r>
            <a:r>
              <a:rPr lang="en-US" sz="3200" dirty="0" smtClean="0">
                <a:latin typeface="Browallia New"/>
                <a:cs typeface="Browallia New"/>
              </a:rPr>
              <a:t> realm </a:t>
            </a:r>
            <a:r>
              <a:rPr lang="th-TH" sz="3200" b="1" dirty="0" smtClean="0">
                <a:latin typeface="Browallia New"/>
                <a:cs typeface="Browallia New"/>
              </a:rPr>
              <a:t>(กามภูมิ)</a:t>
            </a:r>
          </a:p>
          <a:p>
            <a:pPr>
              <a:buNone/>
            </a:pPr>
            <a:r>
              <a:rPr lang="th-TH" sz="3200" dirty="0" smtClean="0">
                <a:latin typeface="Browallia New"/>
                <a:cs typeface="Browallia New"/>
              </a:rPr>
              <a:t>		</a:t>
            </a:r>
            <a:r>
              <a:rPr lang="en-US" sz="3200" dirty="0" smtClean="0">
                <a:latin typeface="Browallia New"/>
                <a:cs typeface="Browallia New"/>
              </a:rPr>
              <a:t>2. Form realm </a:t>
            </a:r>
            <a:r>
              <a:rPr lang="th-TH" sz="3200" b="1" dirty="0" smtClean="0">
                <a:latin typeface="Browallia New"/>
                <a:cs typeface="Browallia New"/>
              </a:rPr>
              <a:t>(รูปภูมิ)</a:t>
            </a:r>
            <a:endParaRPr lang="en-US" sz="3200" b="1" dirty="0" smtClean="0">
              <a:latin typeface="Browallia New"/>
              <a:cs typeface="Browallia New"/>
            </a:endParaRPr>
          </a:p>
          <a:p>
            <a:pPr>
              <a:buNone/>
            </a:pPr>
            <a:r>
              <a:rPr lang="en-US" sz="3200" dirty="0" smtClean="0">
                <a:latin typeface="Browallia New"/>
                <a:cs typeface="Browallia New"/>
              </a:rPr>
              <a:t>		3. Formless realm</a:t>
            </a:r>
            <a:r>
              <a:rPr lang="th-TH" sz="3200" dirty="0" smtClean="0">
                <a:latin typeface="Browallia New"/>
                <a:cs typeface="Browallia New"/>
              </a:rPr>
              <a:t> </a:t>
            </a:r>
            <a:r>
              <a:rPr lang="th-TH" sz="3200" b="1" dirty="0" smtClean="0">
                <a:latin typeface="Browallia New"/>
                <a:cs typeface="Browallia New"/>
              </a:rPr>
              <a:t>(อรูปภูมิ)</a:t>
            </a:r>
          </a:p>
          <a:p>
            <a:r>
              <a:rPr lang="en-US" sz="3200" dirty="0" err="1" smtClean="0">
                <a:latin typeface="Browallia New"/>
                <a:cs typeface="Browallia New"/>
              </a:rPr>
              <a:t>Sensous</a:t>
            </a:r>
            <a:r>
              <a:rPr lang="en-US" sz="3200" dirty="0" smtClean="0">
                <a:latin typeface="Browallia New"/>
                <a:cs typeface="Browallia New"/>
              </a:rPr>
              <a:t> realm</a:t>
            </a:r>
            <a:r>
              <a:rPr lang="th-TH" sz="3200" dirty="0" smtClean="0">
                <a:latin typeface="Browallia New"/>
                <a:cs typeface="Browallia New"/>
              </a:rPr>
              <a:t> </a:t>
            </a:r>
            <a:r>
              <a:rPr lang="en-US" sz="3200" dirty="0" smtClean="0">
                <a:latin typeface="Browallia New"/>
                <a:cs typeface="Browallia New"/>
              </a:rPr>
              <a:t>comprised of</a:t>
            </a:r>
            <a:r>
              <a:rPr lang="th-TH" sz="3200" dirty="0" smtClean="0">
                <a:latin typeface="Browallia New"/>
                <a:cs typeface="Browallia New"/>
              </a:rPr>
              <a:t> </a:t>
            </a:r>
            <a:r>
              <a:rPr lang="en-US" sz="3200" dirty="0" smtClean="0">
                <a:latin typeface="Browallia New"/>
                <a:cs typeface="Browallia New"/>
              </a:rPr>
              <a:t>human realm, animal realm, ghost realm, demon realm, hell, and heaven.</a:t>
            </a:r>
          </a:p>
          <a:p>
            <a:r>
              <a:rPr lang="en-US" sz="3200" dirty="0" smtClean="0">
                <a:latin typeface="Browallia New"/>
                <a:cs typeface="Browallia New"/>
              </a:rPr>
              <a:t>The highest being is Nirvana, formless or not-being.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Picture1.jpg"/>
          <p:cNvPicPr>
            <a:picLocks noChangeAspect="1"/>
          </p:cNvPicPr>
          <p:nvPr/>
        </p:nvPicPr>
        <p:blipFill rotWithShape="1">
          <a:blip r:embed="rId2" cstate="print"/>
          <a:srcRect l="29958" r="28010" b="89065"/>
          <a:stretch/>
        </p:blipFill>
        <p:spPr>
          <a:xfrm>
            <a:off x="267583" y="1484784"/>
            <a:ext cx="3400177" cy="1296144"/>
          </a:xfrm>
          <a:prstGeom prst="rect">
            <a:avLst/>
          </a:prstGeom>
        </p:spPr>
      </p:pic>
      <p:pic>
        <p:nvPicPr>
          <p:cNvPr id="6" name="Content Placeholder 5" descr="Picture1.jpg"/>
          <p:cNvPicPr>
            <a:picLocks noChangeAspect="1"/>
          </p:cNvPicPr>
          <p:nvPr/>
        </p:nvPicPr>
        <p:blipFill rotWithShape="1">
          <a:blip r:embed="rId2" cstate="print"/>
          <a:srcRect l="-975" t="10518" r="975" b="1185"/>
          <a:stretch/>
        </p:blipFill>
        <p:spPr>
          <a:xfrm>
            <a:off x="3347864" y="-1"/>
            <a:ext cx="5184576" cy="6866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Traibhumikatha</a:t>
            </a:r>
            <a:r>
              <a:rPr lang="en-US" sz="4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and the Buddhist Cosmos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รูปภาพ 5" descr="01Ma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96751"/>
            <a:ext cx="5112568" cy="521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Traibhumikatha</a:t>
            </a:r>
            <a:r>
              <a:rPr lang="en-US" sz="4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and the Buddhist Cosmos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</a:t>
            </a:r>
            <a:r>
              <a:rPr lang="en-US" sz="2800" dirty="0" smtClean="0">
                <a:latin typeface="Browallia New" pitchFamily="34" charset="-34"/>
                <a:cs typeface="Browallia New" pitchFamily="34" charset="-34"/>
              </a:rPr>
              <a:t> </a:t>
            </a:r>
            <a:endParaRPr lang="en-US" sz="2800" dirty="0" smtClean="0">
              <a:latin typeface="Cordia New" pitchFamily="34" charset="-34"/>
              <a:cs typeface="Cordia New" pitchFamily="34" charset="-34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th-TH" dirty="0"/>
          </a:p>
        </p:txBody>
      </p:sp>
      <p:pic>
        <p:nvPicPr>
          <p:cNvPr id="4" name="รูปภาพ 3" descr="0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5326462" cy="557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72200" y="1447800"/>
            <a:ext cx="2677336" cy="131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4400" b="1" dirty="0" smtClean="0">
                <a:latin typeface="Cordia New" pitchFamily="34" charset="-34"/>
                <a:cs typeface="Cordia New" pitchFamily="34" charset="-34"/>
              </a:rPr>
              <a:t>the </a:t>
            </a:r>
            <a:r>
              <a:rPr lang="en-US" sz="4400" b="1" dirty="0" err="1" smtClean="0">
                <a:latin typeface="Cordia New" pitchFamily="34" charset="-34"/>
                <a:cs typeface="Cordia New" pitchFamily="34" charset="-34"/>
              </a:rPr>
              <a:t>Maha</a:t>
            </a:r>
            <a:r>
              <a:rPr lang="en-US" sz="4400" b="1" dirty="0" smtClean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4400" b="1" dirty="0" err="1" smtClean="0">
                <a:latin typeface="Cordia New" pitchFamily="34" charset="-34"/>
                <a:cs typeface="Cordia New" pitchFamily="34" charset="-34"/>
              </a:rPr>
              <a:t>Aviji</a:t>
            </a:r>
            <a:r>
              <a:rPr lang="en-US" sz="4400" b="1" dirty="0" smtClean="0">
                <a:latin typeface="Cordia New" pitchFamily="34" charset="-34"/>
                <a:cs typeface="Cordia New" pitchFamily="34" charset="-34"/>
              </a:rPr>
              <a:t> </a:t>
            </a:r>
          </a:p>
          <a:p>
            <a:pPr>
              <a:lnSpc>
                <a:spcPts val="4700"/>
              </a:lnSpc>
            </a:pPr>
            <a:r>
              <a:rPr lang="en-US" sz="4400" b="1" dirty="0" smtClean="0">
                <a:latin typeface="Cordia New" pitchFamily="34" charset="-34"/>
                <a:cs typeface="Cordia New" pitchFamily="34" charset="-34"/>
              </a:rPr>
              <a:t>Hell</a:t>
            </a:r>
            <a:endParaRPr lang="en-US" sz="44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Traibhumikatha</a:t>
            </a:r>
            <a:r>
              <a:rPr lang="en-US" sz="4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and the Buddhist Cosmos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800" dirty="0" smtClean="0">
                <a:latin typeface="Browallia New" pitchFamily="34" charset="-34"/>
              </a:rPr>
              <a:t>                                   </a:t>
            </a:r>
            <a:endParaRPr lang="th-TH" sz="2800" dirty="0">
              <a:latin typeface="Browallia New" pitchFamily="34" charset="-34"/>
            </a:endParaRPr>
          </a:p>
        </p:txBody>
      </p:sp>
      <p:pic>
        <p:nvPicPr>
          <p:cNvPr id="6" name="รูปภาพ 3" descr="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87063"/>
            <a:ext cx="4754535" cy="558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19800" y="1371600"/>
            <a:ext cx="27510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Browallia New" pitchFamily="34" charset="-34"/>
              </a:rPr>
              <a:t>the </a:t>
            </a:r>
            <a:r>
              <a:rPr lang="en-US" sz="4400" dirty="0" err="1" smtClean="0">
                <a:latin typeface="Browallia New" pitchFamily="34" charset="-34"/>
              </a:rPr>
              <a:t>Tavatingsa</a:t>
            </a:r>
            <a:r>
              <a:rPr lang="en-US" sz="4400" dirty="0" smtClean="0">
                <a:latin typeface="Browallia New" pitchFamily="34" charset="-34"/>
              </a:rPr>
              <a:t> </a:t>
            </a:r>
          </a:p>
          <a:p>
            <a:r>
              <a:rPr lang="en-US" sz="4400" dirty="0" smtClean="0">
                <a:latin typeface="Browallia New" pitchFamily="34" charset="-34"/>
              </a:rPr>
              <a:t>Heaven</a:t>
            </a:r>
            <a:endParaRPr lang="th-TH" sz="4400" dirty="0" smtClean="0">
              <a:latin typeface="Browallia New" pitchFamily="34" charset="-34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Browallia New" pitchFamily="34" charset="-34"/>
                <a:cs typeface="Browallia New" pitchFamily="34" charset="-34"/>
              </a:rPr>
              <a:t>The aim of Buddhism</a:t>
            </a:r>
            <a:endParaRPr lang="th-TH" sz="40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73224" y="1600200"/>
            <a:ext cx="2314600" cy="4525963"/>
          </a:xfrm>
        </p:spPr>
        <p:txBody>
          <a:bodyPr/>
          <a:lstStyle/>
          <a:p>
            <a:pPr algn="r"/>
            <a:r>
              <a:rPr lang="en-US" sz="3000" i="1" dirty="0" err="1" smtClean="0"/>
              <a:t>Nippan</a:t>
            </a:r>
            <a:r>
              <a:rPr lang="en-US" sz="3000" i="1" dirty="0" smtClean="0"/>
              <a:t>  </a:t>
            </a:r>
          </a:p>
          <a:p>
            <a:pPr marL="0" indent="0" algn="r">
              <a:buNone/>
            </a:pPr>
            <a:r>
              <a:rPr lang="en-US" sz="3000" i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000" i="1" dirty="0" smtClean="0">
                <a:latin typeface="Browallia New" pitchFamily="34" charset="-34"/>
                <a:cs typeface="Browallia New" pitchFamily="34" charset="-34"/>
              </a:rPr>
              <a:t>   </a:t>
            </a:r>
            <a:r>
              <a:rPr lang="en-US" sz="3000" dirty="0" smtClean="0">
                <a:latin typeface="Browallia New" pitchFamily="34" charset="-34"/>
                <a:cs typeface="Browallia New" pitchFamily="34" charset="-34"/>
              </a:rPr>
              <a:t>or</a:t>
            </a:r>
            <a:r>
              <a:rPr lang="en-US" sz="3000" dirty="0" smtClean="0"/>
              <a:t>  </a:t>
            </a:r>
            <a:r>
              <a:rPr lang="en-US" sz="3000" i="1" dirty="0" smtClean="0"/>
              <a:t>Nirvana</a:t>
            </a:r>
          </a:p>
          <a:p>
            <a:pPr algn="r">
              <a:buNone/>
            </a:pPr>
            <a:r>
              <a:rPr lang="en-US" dirty="0" smtClean="0"/>
              <a:t>  </a:t>
            </a:r>
            <a:endParaRPr lang="th-TH" dirty="0"/>
          </a:p>
        </p:txBody>
      </p:sp>
      <p:pic>
        <p:nvPicPr>
          <p:cNvPr id="4" name="รูปภาพ 4" descr="0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600200"/>
            <a:ext cx="519001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CONTENTS  IN  SUKHOTHAI  LITERATURE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Historical accounts </a:t>
            </a:r>
            <a:r>
              <a:rPr lang="th-TH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(บันทึกเหตุการณ์ประวัติศาสตร์)</a:t>
            </a:r>
            <a:endParaRPr lang="en-US" b="1" dirty="0" smtClean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Ethical practices </a:t>
            </a:r>
            <a:r>
              <a:rPr lang="th-TH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(ส่งเสริมจริยธรรม)</a:t>
            </a:r>
          </a:p>
          <a:p>
            <a:pPr>
              <a:buNone/>
            </a:pPr>
            <a:endParaRPr lang="th-TH" dirty="0"/>
          </a:p>
        </p:txBody>
      </p:sp>
      <p:pic>
        <p:nvPicPr>
          <p:cNvPr id="5" name="รูปภาพ 3" descr="img_12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347" y="2204864"/>
            <a:ext cx="595266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52400"/>
            <a:ext cx="4343400" cy="662940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err="1" smtClean="0">
                <a:latin typeface="Browallia New"/>
                <a:cs typeface="Browallia New"/>
              </a:rPr>
              <a:t>Sukhothai</a:t>
            </a:r>
            <a:r>
              <a:rPr lang="en-US" sz="3600" dirty="0" smtClean="0">
                <a:latin typeface="Browallia New"/>
                <a:cs typeface="Browallia New"/>
              </a:rPr>
              <a:t> literature indicates Thai writing style which has been developed until the present time.</a:t>
            </a:r>
          </a:p>
          <a:p>
            <a:r>
              <a:rPr lang="en-US" sz="3600" dirty="0" err="1" smtClean="0">
                <a:latin typeface="Browallia New"/>
                <a:cs typeface="Browallia New"/>
              </a:rPr>
              <a:t>Sukhothai</a:t>
            </a:r>
            <a:r>
              <a:rPr lang="en-US" sz="3600" dirty="0" smtClean="0">
                <a:latin typeface="Browallia New"/>
                <a:cs typeface="Browallia New"/>
              </a:rPr>
              <a:t> literature emphasizes the Paternalism and ancient law in Thailand</a:t>
            </a:r>
          </a:p>
          <a:p>
            <a:r>
              <a:rPr lang="en-US" sz="3600" dirty="0" err="1" smtClean="0">
                <a:latin typeface="Browallia New"/>
                <a:cs typeface="Browallia New"/>
              </a:rPr>
              <a:t>Sukhothai</a:t>
            </a:r>
            <a:r>
              <a:rPr lang="en-US" sz="3600" dirty="0" smtClean="0">
                <a:latin typeface="Browallia New"/>
                <a:cs typeface="Browallia New"/>
              </a:rPr>
              <a:t> literature reflects the unity of </a:t>
            </a:r>
            <a:r>
              <a:rPr lang="en-US" sz="3600" dirty="0" err="1" smtClean="0">
                <a:latin typeface="Browallia New"/>
                <a:cs typeface="Browallia New"/>
              </a:rPr>
              <a:t>Sukhothai</a:t>
            </a:r>
            <a:r>
              <a:rPr lang="en-US" sz="3600" dirty="0" smtClean="0">
                <a:latin typeface="Browallia New"/>
                <a:cs typeface="Browallia New"/>
              </a:rPr>
              <a:t> regime (the foreign immigrant, trading, agriculture) </a:t>
            </a:r>
          </a:p>
          <a:p>
            <a:r>
              <a:rPr lang="en-US" sz="3600" dirty="0" err="1" smtClean="0">
                <a:latin typeface="Browallia New"/>
                <a:cs typeface="Browallia New"/>
              </a:rPr>
              <a:t>Sukhothai</a:t>
            </a:r>
            <a:r>
              <a:rPr lang="en-US" sz="3600" dirty="0" smtClean="0">
                <a:latin typeface="Browallia New"/>
                <a:cs typeface="Browallia New"/>
              </a:rPr>
              <a:t> artistic works and architecture (religious purpose) </a:t>
            </a:r>
          </a:p>
          <a:p>
            <a:r>
              <a:rPr lang="en-US" sz="3600" dirty="0" smtClean="0">
                <a:latin typeface="Browallia New"/>
                <a:cs typeface="Browallia New"/>
              </a:rPr>
              <a:t>The importance of Buddhism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5192" r="15192"/>
          <a:stretch>
            <a:fillRect/>
          </a:stretch>
        </p:blipFill>
        <p:spPr>
          <a:xfrm>
            <a:off x="4800600" y="10668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xmlns="" val="130766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3300"/>
                </a:solidFill>
                <a:latin typeface="Browallia New" pitchFamily="34" charset="-34"/>
                <a:cs typeface="Browallia New" pitchFamily="34" charset="-34"/>
              </a:rPr>
              <a:t>AYUTTHAYA  LITERATURE (1350-1767)</a:t>
            </a:r>
            <a:endParaRPr lang="th-TH" dirty="0"/>
          </a:p>
        </p:txBody>
      </p:sp>
      <p:pic>
        <p:nvPicPr>
          <p:cNvPr id="7" name="ตัวยึดเนื้อหา 6" descr="h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36" b="13336"/>
          <a:stretch>
            <a:fillRect/>
          </a:stretch>
        </p:blipFill>
        <p:spPr/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94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rowallia New"/>
                <a:cs typeface="Browallia New"/>
              </a:rPr>
              <a:t>Characteristics of Ayutthaya Literature </a:t>
            </a:r>
            <a:endParaRPr lang="en-US" dirty="0">
              <a:latin typeface="Browallia New"/>
              <a:cs typeface="Browallia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8" y="1371600"/>
            <a:ext cx="47244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Browallia New"/>
                <a:cs typeface="Browallia New"/>
              </a:rPr>
              <a:t>400 years of the absolute monarchy</a:t>
            </a:r>
          </a:p>
          <a:p>
            <a:pPr lvl="1"/>
            <a:r>
              <a:rPr lang="en-US" sz="2400" dirty="0" smtClean="0">
                <a:latin typeface="Browallia New"/>
                <a:cs typeface="Browallia New"/>
              </a:rPr>
              <a:t>Social classes: 1. the rulers (kings and aristocrats) 2. the</a:t>
            </a:r>
            <a:r>
              <a:rPr lang="th-TH" sz="2400" dirty="0">
                <a:latin typeface="Browallia New"/>
                <a:cs typeface="Browallia New"/>
              </a:rPr>
              <a:t> </a:t>
            </a:r>
            <a:r>
              <a:rPr lang="en-US" sz="2400" dirty="0" smtClean="0">
                <a:latin typeface="Browallia New"/>
                <a:cs typeface="Browallia New"/>
              </a:rPr>
              <a:t>citizens (the folks and slaves) under patronage system </a:t>
            </a:r>
          </a:p>
          <a:p>
            <a:pPr lvl="1"/>
            <a:r>
              <a:rPr lang="en-US" sz="2400" dirty="0" smtClean="0">
                <a:latin typeface="Browallia New"/>
                <a:cs typeface="Browallia New"/>
              </a:rPr>
              <a:t>Agriculture and foreign trade (under the state’s control) </a:t>
            </a:r>
          </a:p>
          <a:p>
            <a:r>
              <a:rPr lang="en-US" sz="2400" dirty="0" smtClean="0">
                <a:latin typeface="Browallia New"/>
                <a:cs typeface="Browallia New"/>
              </a:rPr>
              <a:t>The factors effected Ayutthaya literature</a:t>
            </a:r>
            <a:r>
              <a:rPr lang="th-TH" sz="2400" dirty="0" smtClean="0">
                <a:latin typeface="Browallia New"/>
                <a:cs typeface="Browallia New"/>
              </a:rPr>
              <a:t> </a:t>
            </a:r>
            <a:r>
              <a:rPr lang="en-US" sz="2400" dirty="0" smtClean="0">
                <a:latin typeface="Browallia New"/>
                <a:cs typeface="Browallia New"/>
              </a:rPr>
              <a:t>1893-2172 B.E. : Kingdom expansion, under colony, enthronement war</a:t>
            </a:r>
          </a:p>
          <a:p>
            <a:r>
              <a:rPr lang="en-US" sz="2400" dirty="0" smtClean="0">
                <a:latin typeface="Browallia New"/>
                <a:cs typeface="Browallia New"/>
              </a:rPr>
              <a:t>Three periods of Ayutthaya literature: </a:t>
            </a:r>
          </a:p>
          <a:p>
            <a:pPr lvl="1"/>
            <a:r>
              <a:rPr lang="en-US" sz="2400" dirty="0" smtClean="0">
                <a:latin typeface="Browallia New"/>
                <a:cs typeface="Browallia New"/>
              </a:rPr>
              <a:t>1. Early Ayutthaya period 1893-2172 B.E.</a:t>
            </a:r>
          </a:p>
          <a:p>
            <a:pPr lvl="1"/>
            <a:r>
              <a:rPr lang="en-US" sz="2400" dirty="0" smtClean="0">
                <a:latin typeface="Browallia New"/>
                <a:cs typeface="Browallia New"/>
              </a:rPr>
              <a:t>2. Middle Ayutthaya 2172-2231 B.E.</a:t>
            </a:r>
          </a:p>
          <a:p>
            <a:pPr lvl="1"/>
            <a:r>
              <a:rPr lang="en-US" sz="2400" dirty="0" smtClean="0">
                <a:latin typeface="Browallia New"/>
                <a:cs typeface="Browallia New"/>
              </a:rPr>
              <a:t>3. Late Ayutthaya 2231-2310 B.E.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6581" r="165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67336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THE TERM  “</a:t>
            </a:r>
            <a:r>
              <a:rPr lang="en-US" sz="3600" b="1" i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LITERATURE</a:t>
            </a:r>
            <a:r>
              <a:rPr lang="en-US" sz="36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”  IN THAI CONTEXT</a:t>
            </a:r>
            <a:endParaRPr lang="th-TH" sz="3600" dirty="0">
              <a:solidFill>
                <a:srgbClr val="38185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4525963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1) </a:t>
            </a:r>
            <a:r>
              <a:rPr lang="en-US" sz="2900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900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หนังสือ </a:t>
            </a:r>
            <a:r>
              <a:rPr lang="en-US" sz="2900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2900" b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Nangseu</a:t>
            </a:r>
            <a:r>
              <a:rPr lang="en-US" sz="2900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) = a general written work</a:t>
            </a:r>
            <a:endParaRPr lang="th-TH" sz="2900" b="1" dirty="0" smtClean="0">
              <a:solidFill>
                <a:srgbClr val="007E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2) </a:t>
            </a:r>
            <a:r>
              <a:rPr lang="th-TH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วรรณคดี </a:t>
            </a: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2900" b="1" dirty="0" err="1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Wannakhadi</a:t>
            </a: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) = a </a:t>
            </a: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refined </a:t>
            </a: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written work </a:t>
            </a:r>
            <a:endParaRPr lang="en-US" sz="2900" b="1" dirty="0" smtClean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   (</a:t>
            </a: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used </a:t>
            </a: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in specific and general </a:t>
            </a:r>
            <a:r>
              <a:rPr lang="en-US" sz="29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meaning) </a:t>
            </a:r>
            <a:endParaRPr lang="th-TH" sz="2900" b="1" dirty="0" smtClean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3)</a:t>
            </a:r>
            <a:r>
              <a:rPr lang="th-TH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 วรรณกรรม </a:t>
            </a:r>
            <a:r>
              <a:rPr lang="en-US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2900" b="1" dirty="0" err="1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Wannakam</a:t>
            </a:r>
            <a:r>
              <a:rPr lang="en-US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r>
              <a:rPr lang="th-TH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=</a:t>
            </a:r>
            <a:r>
              <a:rPr lang="th-TH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literary works in written and oral tradition </a:t>
            </a:r>
            <a:r>
              <a:rPr lang="en-US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(used </a:t>
            </a:r>
            <a:r>
              <a:rPr lang="en-US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in general </a:t>
            </a:r>
            <a:r>
              <a:rPr lang="en-US" sz="29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meaning) </a:t>
            </a:r>
            <a:endParaRPr lang="th-TH" sz="2900" b="1" dirty="0" smtClean="0">
              <a:solidFill>
                <a:srgbClr val="C000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3" descr="1106010848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399"/>
            <a:ext cx="2876903" cy="19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รูปภาพ 4" descr="img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2049" y="3581400"/>
            <a:ext cx="2942964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รูปภาพ 5" descr="P_6_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6970" y="3581399"/>
            <a:ext cx="3137029" cy="200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latin typeface="Browallia New"/>
                <a:cs typeface="Browallia New"/>
              </a:rPr>
              <a:t>Ayutthaya rhetoric style: </a:t>
            </a:r>
            <a:r>
              <a:rPr lang="en-US" sz="2400" dirty="0" err="1">
                <a:latin typeface="Browallia New"/>
                <a:cs typeface="Browallia New"/>
              </a:rPr>
              <a:t>Klong</a:t>
            </a:r>
            <a:r>
              <a:rPr lang="en-US" sz="2400" dirty="0">
                <a:latin typeface="Browallia New"/>
                <a:cs typeface="Browallia New"/>
              </a:rPr>
              <a:t> and </a:t>
            </a:r>
            <a:r>
              <a:rPr lang="en-US" sz="2400" dirty="0" err="1">
                <a:latin typeface="Browallia New"/>
                <a:cs typeface="Browallia New"/>
              </a:rPr>
              <a:t>Rai</a:t>
            </a:r>
            <a:r>
              <a:rPr lang="en-US" sz="2400" dirty="0">
                <a:latin typeface="Browallia New"/>
                <a:cs typeface="Browallia New"/>
              </a:rPr>
              <a:t> (Thai long rhetorical verse) </a:t>
            </a:r>
          </a:p>
          <a:p>
            <a:pPr lvl="1"/>
            <a:r>
              <a:rPr lang="en-US" dirty="0">
                <a:latin typeface="Browallia New"/>
                <a:cs typeface="Browallia New"/>
              </a:rPr>
              <a:t>Religious literature</a:t>
            </a:r>
          </a:p>
          <a:p>
            <a:pPr lvl="1"/>
            <a:r>
              <a:rPr lang="en-US" dirty="0">
                <a:latin typeface="Browallia New"/>
                <a:cs typeface="Browallia New"/>
              </a:rPr>
              <a:t>Paean/ Ovation/ Royal hymn </a:t>
            </a:r>
          </a:p>
          <a:p>
            <a:pPr lvl="1"/>
            <a:r>
              <a:rPr lang="en-US" dirty="0">
                <a:latin typeface="Browallia New"/>
                <a:cs typeface="Browallia New"/>
              </a:rPr>
              <a:t>Historical literature (tales, novels, poet’s expression and ceremonial literature)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8190" b="81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4398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CONTENTS  IN  AYUTTHAYA 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969368" y="891813"/>
            <a:ext cx="5554960" cy="4697427"/>
          </a:xfrm>
        </p:spPr>
        <p:txBody>
          <a:bodyPr>
            <a:normAutofit fontScale="85000" lnSpcReduction="20000"/>
          </a:bodyPr>
          <a:lstStyle/>
          <a:p>
            <a:endParaRPr lang="en-US" sz="3000" b="1" dirty="0" smtClean="0">
              <a:solidFill>
                <a:srgbClr val="CC00CC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Promote Absolute Monarchy /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  Royal Institution </a:t>
            </a:r>
            <a:r>
              <a:rPr lang="th-TH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                                  </a:t>
            </a:r>
            <a:endParaRPr lang="en-US" sz="4400" b="1" dirty="0" smtClean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  </a:t>
            </a:r>
            <a:r>
              <a:rPr lang="th-TH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(ส่งเสริมสถาบันพระมหากษัตริย์)  </a:t>
            </a:r>
            <a:endParaRPr lang="en-US" sz="4400" b="1" dirty="0" smtClean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Prolong Buddhist Doctrine 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 (</a:t>
            </a:r>
            <a:r>
              <a:rPr lang="th-TH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สืบทอดพระพุทธศาสนา</a:t>
            </a:r>
            <a:r>
              <a:rPr lang="en-US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r>
              <a:rPr lang="en-US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Praise Emotive Expression 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  </a:t>
            </a:r>
            <a:r>
              <a:rPr lang="th-TH" sz="4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(เชิดชูคุณค่าทางอารมณ์)</a:t>
            </a: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304800"/>
            <a:ext cx="4343400" cy="6705600"/>
          </a:xfrm>
        </p:spPr>
        <p:txBody>
          <a:bodyPr>
            <a:normAutofit/>
          </a:bodyPr>
          <a:lstStyle/>
          <a:p>
            <a:r>
              <a:rPr lang="en-US" b="1" i="1" dirty="0" err="1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Ongkan</a:t>
            </a:r>
            <a:r>
              <a:rPr lang="en-US" b="1" i="1" dirty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b="1" i="1" dirty="0" err="1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Chaeng</a:t>
            </a:r>
            <a:r>
              <a:rPr lang="en-US" b="1" i="1" dirty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 Nam / oath of </a:t>
            </a:r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allegiance</a:t>
            </a:r>
          </a:p>
          <a:p>
            <a:pPr lvl="1"/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Early Ayutthaya believes (Brahman + Buddhism + Ghost) effected Politics </a:t>
            </a:r>
          </a:p>
          <a:p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Li-Lit Yuan </a:t>
            </a:r>
            <a:r>
              <a:rPr lang="en-US" b="1" i="1" dirty="0" err="1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Phai</a:t>
            </a:r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 (verse of Yuan Burmese defeat)</a:t>
            </a:r>
          </a:p>
          <a:p>
            <a:pPr lvl="1"/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To</a:t>
            </a:r>
            <a:r>
              <a:rPr lang="th-TH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publicize King’s greatness and historical events</a:t>
            </a:r>
          </a:p>
          <a:p>
            <a:r>
              <a:rPr lang="en-US" b="1" i="1" dirty="0" err="1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Klong-Kum-Suan</a:t>
            </a:r>
            <a:r>
              <a:rPr lang="en-US" b="1" i="1" dirty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(oath of lament)</a:t>
            </a:r>
          </a:p>
          <a:p>
            <a:pPr lvl="1"/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Beautiful rhetorical style and the prototype of Ni-Rat (to be exiled to a distant place)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0310" r="20310"/>
          <a:stretch>
            <a:fillRect/>
          </a:stretch>
        </p:blipFill>
        <p:spPr>
          <a:xfrm>
            <a:off x="4876800" y="6858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xmlns="" val="132216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Promote Absolute Monarchy / Royal Institution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-8966" y="1143000"/>
            <a:ext cx="8771965" cy="4525963"/>
          </a:xfrm>
        </p:spPr>
        <p:txBody>
          <a:bodyPr/>
          <a:lstStyle/>
          <a:p>
            <a:r>
              <a:rPr lang="en-US" sz="3600" b="1" i="1" dirty="0" err="1" smtClean="0">
                <a:solidFill>
                  <a:srgbClr val="007E00"/>
                </a:solidFill>
                <a:latin typeface="Browallia New"/>
                <a:cs typeface="Browallia New"/>
              </a:rPr>
              <a:t>Ongkan</a:t>
            </a:r>
            <a:r>
              <a:rPr lang="en-US" sz="36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</a:t>
            </a:r>
            <a:r>
              <a:rPr lang="en-US" sz="3600" b="1" i="1" dirty="0" err="1" smtClean="0">
                <a:solidFill>
                  <a:srgbClr val="007E00"/>
                </a:solidFill>
                <a:latin typeface="Browallia New"/>
                <a:cs typeface="Browallia New"/>
              </a:rPr>
              <a:t>Chaeng</a:t>
            </a:r>
            <a:r>
              <a:rPr lang="en-US" sz="36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Nam / oath of allegiance (</a:t>
            </a:r>
            <a:r>
              <a:rPr lang="th-TH" sz="36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โองการแช่งน้ำ</a:t>
            </a:r>
            <a:r>
              <a:rPr lang="en-US" sz="36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)</a:t>
            </a:r>
          </a:p>
          <a:p>
            <a:pPr>
              <a:buNone/>
            </a:pPr>
            <a:endParaRPr lang="th-TH" dirty="0"/>
          </a:p>
        </p:txBody>
      </p:sp>
      <p:pic>
        <p:nvPicPr>
          <p:cNvPr id="4" name="Picture 6" descr="T0004_0017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517512"/>
            <a:ext cx="6422111" cy="41044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sz="4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Ongkan</a:t>
            </a:r>
            <a:r>
              <a:rPr lang="en-US" sz="4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Chaeng</a:t>
            </a:r>
            <a:r>
              <a:rPr lang="en-US" sz="4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Nam / Oath of allegiance</a:t>
            </a:r>
            <a:r>
              <a:rPr lang="en-US" sz="4000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</a:b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1321296" y="1124744"/>
            <a:ext cx="7139136" cy="4525963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Written in the founding period of Ayutthaya in the King Au Thong’s era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(พระเจ้าอู่ทอง) </a:t>
            </a:r>
            <a:endParaRPr lang="en-US" sz="36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Was used in the Oath of allegiance ceremony which all bureaucrats, noblemen, royal families, and the leaders of colony states had to attend.</a:t>
            </a:r>
          </a:p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It was a ritual to promote loyalty and close domestic and foreign alliances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sz="4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Ongkan</a:t>
            </a:r>
            <a:r>
              <a:rPr lang="en-US" sz="4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Chaeng</a:t>
            </a:r>
            <a:r>
              <a:rPr lang="en-US" sz="4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Nam / oath of allegiance</a:t>
            </a:r>
            <a:r>
              <a:rPr lang="en-US" sz="4000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</a:b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539552" y="1423317"/>
            <a:ext cx="4042222" cy="4525963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Perform worship to Hindu gods (Brahma, Vishnu/ </a:t>
            </a:r>
            <a:r>
              <a:rPr lang="en-US" b="1" dirty="0" err="1" smtClean="0">
                <a:latin typeface="TH SarabunPSK" pitchFamily="34" charset="-34"/>
                <a:cs typeface="TH SarabunPSK" pitchFamily="34" charset="-34"/>
              </a:rPr>
              <a:t>Narai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, Shiva) </a:t>
            </a:r>
          </a:p>
          <a:p>
            <a:pPr algn="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Inviting the gods to be witnesses in the ceremony</a:t>
            </a:r>
          </a:p>
          <a:p>
            <a:pPr algn="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Comprise of curse words to one who’s disloyal to king.</a:t>
            </a:r>
          </a:p>
          <a:p>
            <a:pPr algn="r"/>
            <a:endParaRPr lang="en-US" dirty="0"/>
          </a:p>
        </p:txBody>
      </p:sp>
      <p:pic>
        <p:nvPicPr>
          <p:cNvPr id="5" name="รูปภาพ 6" descr="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371600"/>
            <a:ext cx="3600400" cy="497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พระบรมไตร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9693" y="1003228"/>
            <a:ext cx="2754307" cy="2065731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42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Promote Absolute Monarchy / Royal Institution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r>
              <a:rPr lang="en-US" dirty="0" smtClean="0">
                <a:latin typeface="Browallia New"/>
                <a:cs typeface="Browallia New"/>
              </a:rPr>
              <a:t> Eulogies for Kings</a:t>
            </a:r>
            <a:endParaRPr lang="en-US" b="1" i="1" dirty="0" smtClean="0">
              <a:solidFill>
                <a:srgbClr val="FF3300"/>
              </a:solidFill>
              <a:latin typeface="Browallia New"/>
              <a:cs typeface="Browallia New"/>
            </a:endParaRPr>
          </a:p>
          <a:p>
            <a:pPr>
              <a:buNone/>
            </a:pPr>
            <a:r>
              <a:rPr lang="en-US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	</a:t>
            </a:r>
            <a:r>
              <a:rPr lang="en-US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-  Yuan </a:t>
            </a:r>
            <a:r>
              <a:rPr lang="en-US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Phai</a:t>
            </a:r>
            <a:r>
              <a:rPr lang="en-US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Khlong</a:t>
            </a:r>
            <a:r>
              <a:rPr lang="en-US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Dan </a:t>
            </a:r>
            <a:r>
              <a:rPr lang="th-TH" sz="30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(ยวนพ่ายโคลงดั้น)</a:t>
            </a:r>
            <a:endParaRPr lang="en-US" sz="3000" b="1" i="1" dirty="0" smtClean="0">
              <a:solidFill>
                <a:srgbClr val="002060"/>
              </a:solidFill>
              <a:latin typeface="Browallia New"/>
              <a:cs typeface="Browallia New"/>
            </a:endParaRPr>
          </a:p>
          <a:p>
            <a:pPr>
              <a:buNone/>
            </a:pPr>
            <a:r>
              <a:rPr lang="en-US" sz="30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	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30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-  Verses of Glorifying to King </a:t>
            </a:r>
            <a:r>
              <a:rPr lang="en-US" sz="30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Narai</a:t>
            </a:r>
            <a:r>
              <a:rPr lang="en-US" sz="30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</a:p>
          <a:p>
            <a:pPr>
              <a:buNone/>
            </a:pPr>
            <a:r>
              <a:rPr lang="en-US" sz="3000" b="1" i="1" dirty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30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      </a:t>
            </a:r>
            <a:r>
              <a:rPr lang="th-TH" sz="30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(โคลงเฉลิมพระเกียรติสมเด็จพระนารายณ์)</a:t>
            </a:r>
          </a:p>
          <a:p>
            <a:pPr>
              <a:buNone/>
            </a:pPr>
            <a:endParaRPr lang="th-TH" sz="3000" b="1" dirty="0" smtClean="0">
              <a:solidFill>
                <a:srgbClr val="FF330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r>
              <a:rPr lang="en-US" sz="3000" dirty="0" smtClean="0">
                <a:latin typeface="Browallia New" pitchFamily="34" charset="-34"/>
                <a:cs typeface="Browallia New" pitchFamily="34" charset="-34"/>
              </a:rPr>
              <a:t>   </a:t>
            </a:r>
            <a:endParaRPr lang="th-TH" sz="3000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รูปภาพ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705" y="3501008"/>
            <a:ext cx="546613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AutoShape 2" descr="http://yoddiary.files.wordpress.com/2011/07/m62.gif?w=234&amp;h=3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6" name="Picture 4" descr="http://yoddiary.files.wordpress.com/2011/07/m62.gif?w=234&amp;h=3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068959"/>
            <a:ext cx="2448272" cy="37037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 Yuan </a:t>
            </a:r>
            <a:r>
              <a:rPr lang="en-US" sz="3600" b="1" i="1" dirty="0" err="1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Phai</a:t>
            </a:r>
            <a:r>
              <a:rPr lang="en-US" sz="36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3600" b="1" i="1" dirty="0" err="1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Khlong</a:t>
            </a:r>
            <a:r>
              <a:rPr lang="en-US" sz="36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 Dan </a:t>
            </a:r>
            <a:r>
              <a:rPr lang="th-TH" sz="40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(ยวนพ่ายโคลงดั้น)</a:t>
            </a: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Yuan </a:t>
            </a:r>
            <a:r>
              <a:rPr lang="en-US" sz="3600" b="1" i="1" dirty="0" err="1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Phai</a:t>
            </a:r>
            <a:r>
              <a:rPr lang="en-US" sz="36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Khlong</a:t>
            </a:r>
            <a:r>
              <a:rPr lang="en-US" sz="36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 Dan </a:t>
            </a:r>
            <a:r>
              <a:rPr lang="en-US" sz="36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or “The defeating of Yuan”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Yuan = The north kingdom = Chiang-Mai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Portrayed the battle between Ayutthaya </a:t>
            </a:r>
            <a:r>
              <a:rPr lang="th-TH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leading by King Trailokanart) and Chiang- Mai (King </a:t>
            </a:r>
            <a:r>
              <a:rPr lang="en-US" sz="36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Tilokarat</a:t>
            </a:r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in the early Ayutthaya era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It’s the eulogies for King Trailokanart </a:t>
            </a:r>
            <a:r>
              <a:rPr lang="th-TH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(สมเด็จพระบรมไตรโลกนาถ) </a:t>
            </a:r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presenting his biography, works, and glory 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 Verses of Glorifying to King Narai </a:t>
            </a:r>
            <a:r>
              <a:rPr lang="th-TH" sz="36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th-TH" sz="36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36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(โคลงเฉลิมพระเกียรติสมเด็จพระนารายณ์)</a:t>
            </a: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It’s the eulogies for King Narai </a:t>
            </a:r>
            <a:r>
              <a:rPr lang="th-TH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(สมเด็จพระนารายณ์) </a:t>
            </a:r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one of the great king in the mid-Ayutthaya period</a:t>
            </a:r>
            <a:r>
              <a:rPr lang="th-TH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It recorded the historical events in his reign such as the obtaining of white elephant, war, allegiance of foreign kings.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Promote Absolute Monarchy / Royal Institution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85860"/>
            <a:ext cx="8115328" cy="4840303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CC0000"/>
                </a:solidFill>
                <a:latin typeface="Browallia New"/>
                <a:cs typeface="Browallia New"/>
              </a:rPr>
              <a:t>   The Royal Procession</a:t>
            </a:r>
            <a:endParaRPr lang="th-TH" b="1" dirty="0" smtClean="0">
              <a:solidFill>
                <a:srgbClr val="CC0000"/>
              </a:solidFill>
              <a:latin typeface="Browallia New"/>
              <a:cs typeface="Browallia New"/>
            </a:endParaRPr>
          </a:p>
          <a:p>
            <a:pPr>
              <a:lnSpc>
                <a:spcPts val="3000"/>
              </a:lnSpc>
              <a:spcBef>
                <a:spcPts val="0"/>
              </a:spcBef>
              <a:buNone/>
            </a:pPr>
            <a:r>
              <a:rPr lang="en-US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	 - </a:t>
            </a:r>
            <a:r>
              <a:rPr lang="en-US" b="1" i="1" dirty="0" err="1" smtClean="0">
                <a:solidFill>
                  <a:srgbClr val="CC0000"/>
                </a:solidFill>
                <a:latin typeface="Browallia New"/>
                <a:cs typeface="Browallia New"/>
              </a:rPr>
              <a:t>Kapya</a:t>
            </a:r>
            <a:r>
              <a:rPr lang="en-US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 </a:t>
            </a:r>
            <a:r>
              <a:rPr lang="en-US" b="1" i="1" dirty="0" err="1" smtClean="0">
                <a:solidFill>
                  <a:srgbClr val="CC0000"/>
                </a:solidFill>
                <a:latin typeface="Browallia New"/>
                <a:cs typeface="Browallia New"/>
              </a:rPr>
              <a:t>Hae</a:t>
            </a:r>
            <a:r>
              <a:rPr lang="en-US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 </a:t>
            </a:r>
            <a:r>
              <a:rPr lang="en-US" b="1" i="1" dirty="0" err="1" smtClean="0">
                <a:solidFill>
                  <a:srgbClr val="CC0000"/>
                </a:solidFill>
                <a:latin typeface="Browallia New"/>
                <a:cs typeface="Browallia New"/>
              </a:rPr>
              <a:t>Rua</a:t>
            </a:r>
            <a:r>
              <a:rPr lang="th-TH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 (กาพย์เห่เรือ)</a:t>
            </a:r>
            <a:r>
              <a:rPr lang="en-US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 </a:t>
            </a:r>
            <a:r>
              <a:rPr lang="en-US" b="1" dirty="0" smtClean="0">
                <a:solidFill>
                  <a:srgbClr val="CC0000"/>
                </a:solidFill>
                <a:latin typeface="Browallia New"/>
                <a:cs typeface="Browallia New"/>
              </a:rPr>
              <a:t>or The royal barge chant</a:t>
            </a:r>
          </a:p>
          <a:p>
            <a:pPr>
              <a:lnSpc>
                <a:spcPts val="3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B0F0"/>
                </a:solidFill>
                <a:latin typeface="Browallia New"/>
                <a:cs typeface="Browallia New"/>
              </a:rPr>
              <a:t>		- </a:t>
            </a:r>
            <a:r>
              <a:rPr lang="en-US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It was used in the royal barge ceremony since the late 	Ayutthaya period</a:t>
            </a:r>
          </a:p>
          <a:p>
            <a:pPr>
              <a:lnSpc>
                <a:spcPts val="3000"/>
              </a:lnSpc>
              <a:spcBef>
                <a:spcPts val="0"/>
              </a:spcBef>
              <a:buNone/>
            </a:pPr>
            <a:r>
              <a:rPr lang="en-US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		- </a:t>
            </a:r>
            <a:r>
              <a:rPr lang="en-US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Its contents depict the exquisite part of the barges and 	nature surround it such as trees, fish and birds</a:t>
            </a:r>
            <a:endParaRPr lang="en-US" b="1" i="1" dirty="0" smtClean="0">
              <a:solidFill>
                <a:srgbClr val="002060"/>
              </a:solidFill>
              <a:latin typeface="Browallia New"/>
              <a:cs typeface="Browallia New"/>
            </a:endParaRPr>
          </a:p>
          <a:p>
            <a:pPr>
              <a:buNone/>
            </a:pPr>
            <a:r>
              <a:rPr lang="en-US" b="1" i="1" dirty="0" smtClean="0">
                <a:solidFill>
                  <a:srgbClr val="FF6600"/>
                </a:solidFill>
                <a:latin typeface="Browallia New"/>
                <a:cs typeface="Browallia New"/>
              </a:rPr>
              <a:t>	   </a:t>
            </a:r>
            <a:endParaRPr lang="th-TH" b="1" i="1" dirty="0" smtClean="0">
              <a:solidFill>
                <a:srgbClr val="FF6600"/>
              </a:solidFill>
              <a:latin typeface="Browallia New"/>
              <a:cs typeface="Browallia New"/>
            </a:endParaRPr>
          </a:p>
          <a:p>
            <a:pPr>
              <a:buNone/>
            </a:pPr>
            <a:endParaRPr lang="th-TH" b="1" i="1" dirty="0" smtClean="0">
              <a:solidFill>
                <a:srgbClr val="FF6600"/>
              </a:solidFill>
              <a:latin typeface="Cordia New" pitchFamily="34" charset="-34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5" descr="Boat_02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869" y="4193129"/>
            <a:ext cx="4032448" cy="26942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 descr="http://www.dmc.tv/forum/uploads/post-1376-1151224300_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218" y="4398072"/>
            <a:ext cx="3677310" cy="2284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Major </a:t>
            </a:r>
            <a:r>
              <a:rPr lang="en-US" sz="40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Literary Genres : </a:t>
            </a:r>
            <a:r>
              <a:rPr lang="en-US" sz="40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Prose &amp; Poetry</a:t>
            </a:r>
            <a:endParaRPr lang="th-TH" sz="4000" dirty="0">
              <a:solidFill>
                <a:srgbClr val="38185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Prose (</a:t>
            </a:r>
            <a:r>
              <a:rPr lang="en-US" b="1" dirty="0" err="1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Roykaew</a:t>
            </a:r>
            <a:r>
              <a:rPr lang="en-US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-</a:t>
            </a:r>
            <a:r>
              <a:rPr lang="th-TH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ร้อยแก้ว</a:t>
            </a:r>
            <a:r>
              <a:rPr lang="en-US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) 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- </a:t>
            </a:r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w</a:t>
            </a:r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ritten</a:t>
            </a:r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 language in its ordinary form</a:t>
            </a:r>
          </a:p>
          <a:p>
            <a:pPr>
              <a:buNone/>
            </a:pPr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    - a </a:t>
            </a:r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form of written language that is not organized according to the formal patterns of verse; although it will have some sort of rhythm and some devices of repetition and balance, these are not governed by a regularly sustained formal arrangement, </a:t>
            </a:r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the </a:t>
            </a:r>
            <a:r>
              <a:rPr lang="en-US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significant unit being the sentence rather than the line. </a:t>
            </a: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Promote Absolute Monarchy / Royal Institution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14422"/>
            <a:ext cx="8258204" cy="4911741"/>
          </a:xfrm>
        </p:spPr>
        <p:txBody>
          <a:bodyPr/>
          <a:lstStyle/>
          <a:p>
            <a:r>
              <a:rPr lang="en-US" b="1" dirty="0" smtClean="0">
                <a:solidFill>
                  <a:srgbClr val="CC0000"/>
                </a:solidFill>
                <a:latin typeface="Browallia New"/>
                <a:cs typeface="Browallia New"/>
              </a:rPr>
              <a:t>The Royal Procession</a:t>
            </a:r>
            <a:endParaRPr lang="th-TH" b="1" dirty="0" smtClean="0">
              <a:solidFill>
                <a:srgbClr val="CC0000"/>
              </a:solidFill>
              <a:latin typeface="Browallia New"/>
              <a:cs typeface="Browallia New"/>
            </a:endParaRPr>
          </a:p>
          <a:p>
            <a:pPr>
              <a:buNone/>
            </a:pPr>
            <a:r>
              <a:rPr lang="en-US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	 </a:t>
            </a:r>
            <a:r>
              <a:rPr lang="en-US" sz="2800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- Chan </a:t>
            </a:r>
            <a:r>
              <a:rPr lang="en-US" sz="2800" b="1" i="1" dirty="0" err="1" smtClean="0">
                <a:solidFill>
                  <a:srgbClr val="CC0000"/>
                </a:solidFill>
                <a:latin typeface="Browallia New"/>
                <a:cs typeface="Browallia New"/>
              </a:rPr>
              <a:t>Klom</a:t>
            </a:r>
            <a:r>
              <a:rPr lang="en-US" sz="2800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 Chang</a:t>
            </a:r>
            <a:r>
              <a:rPr lang="th-TH" sz="2800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 (ฉันท์กล่อมช้าง)</a:t>
            </a:r>
            <a:r>
              <a:rPr lang="en-US" sz="2800" b="1" i="1" dirty="0" smtClean="0">
                <a:solidFill>
                  <a:srgbClr val="CC0000"/>
                </a:solidFill>
                <a:latin typeface="Browallia New"/>
                <a:cs typeface="Browallia New"/>
              </a:rPr>
              <a:t> </a:t>
            </a:r>
            <a:r>
              <a:rPr lang="en-US" sz="2800" b="1" dirty="0" smtClean="0">
                <a:solidFill>
                  <a:srgbClr val="25707F"/>
                </a:solidFill>
                <a:latin typeface="Browallia New"/>
                <a:cs typeface="Browallia New"/>
              </a:rPr>
              <a:t>or </a:t>
            </a:r>
            <a:r>
              <a:rPr lang="en-US" sz="2800" b="1" dirty="0" smtClean="0">
                <a:solidFill>
                  <a:srgbClr val="1A3D68"/>
                </a:solidFill>
                <a:latin typeface="Browallia New"/>
                <a:cs typeface="Browallia New"/>
              </a:rPr>
              <a:t>The elephant taming chant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1A3D68"/>
                </a:solidFill>
                <a:latin typeface="Browallia New"/>
                <a:cs typeface="Browallia New"/>
              </a:rPr>
              <a:t>		- It was used in the white elephant taming ritual (white elephant  has been considered to be the most important property for the king)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</a:t>
            </a:r>
          </a:p>
          <a:p>
            <a:pPr>
              <a:buNone/>
            </a:pPr>
            <a:endParaRPr lang="en-US" b="1" i="1" dirty="0" smtClean="0">
              <a:solidFill>
                <a:srgbClr val="FF6600"/>
              </a:solidFill>
              <a:latin typeface="TH SarabunPSK" pitchFamily="34" charset="-34"/>
            </a:endParaRPr>
          </a:p>
          <a:p>
            <a:pPr>
              <a:buNone/>
            </a:pPr>
            <a:r>
              <a:rPr lang="en-US" b="1" i="1" dirty="0" smtClean="0">
                <a:solidFill>
                  <a:srgbClr val="FF6600"/>
                </a:solidFill>
                <a:latin typeface="TH SarabunPSK" pitchFamily="34" charset="-34"/>
              </a:rPr>
              <a:t>	   </a:t>
            </a:r>
            <a:endParaRPr lang="th-TH" b="1" i="1" dirty="0" smtClean="0">
              <a:solidFill>
                <a:srgbClr val="FF6600"/>
              </a:solidFill>
              <a:latin typeface="TH SarabunPSK" pitchFamily="34" charset="-34"/>
            </a:endParaRPr>
          </a:p>
          <a:p>
            <a:pPr>
              <a:buNone/>
            </a:pPr>
            <a:endParaRPr lang="th-TH" b="1" i="1" dirty="0" smtClean="0">
              <a:solidFill>
                <a:srgbClr val="FF660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58370" name="Picture 2" descr="http://www.silpathai.net/wp-content/uploads/2014/07/%E0%B8%84%E0%B8%B3%E0%B8%89%E0%B8%B1%E0%B8%99%E0%B8%97%E0%B9%8C%E0%B8%94%E0%B8%B8%E0%B8%A9%E0%B8%8E%E0%B8%B5%E0%B8%AA%E0%B8%B1%E0%B8%87%E0%B9%80%E0%B8%A7%E0%B8%A2%E0%B8%81%E0%B8%A5%E0%B9%88%E0%B8%AD%E0%B8%A1%E0%B8%8A%E0%B9%89%E0%B8%B2%E0%B8%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7782" y="3789040"/>
            <a:ext cx="4834822" cy="3384376"/>
          </a:xfrm>
          <a:prstGeom prst="rect">
            <a:avLst/>
          </a:prstGeom>
          <a:noFill/>
        </p:spPr>
      </p:pic>
      <p:pic>
        <p:nvPicPr>
          <p:cNvPr id="1026" name="Picture 2" descr="http://www.oknation.net/blog/home/blog_data/425/2425/images/4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83161"/>
            <a:ext cx="4203752" cy="3384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Prolong Buddhist doctrine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C3300"/>
                </a:solidFill>
                <a:latin typeface="Browallia New"/>
                <a:cs typeface="Browallia New"/>
              </a:rPr>
              <a:t>Religious literatures</a:t>
            </a:r>
          </a:p>
          <a:p>
            <a:pPr>
              <a:buNone/>
            </a:pPr>
            <a:r>
              <a:rPr lang="en-US" sz="2400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	      - </a:t>
            </a:r>
            <a:r>
              <a:rPr lang="en-US" sz="2400" b="1" i="1" dirty="0" err="1" smtClean="0">
                <a:solidFill>
                  <a:srgbClr val="CC3300"/>
                </a:solidFill>
                <a:latin typeface="Browallia New"/>
                <a:cs typeface="Browallia New"/>
              </a:rPr>
              <a:t>Mahajati</a:t>
            </a:r>
            <a:r>
              <a:rPr lang="en-US" sz="2400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CC3300"/>
                </a:solidFill>
                <a:latin typeface="Browallia New"/>
                <a:cs typeface="Browallia New"/>
              </a:rPr>
              <a:t>Kham</a:t>
            </a:r>
            <a:r>
              <a:rPr lang="en-US" sz="2400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CC3300"/>
                </a:solidFill>
                <a:latin typeface="Browallia New"/>
                <a:cs typeface="Browallia New"/>
              </a:rPr>
              <a:t>Luang</a:t>
            </a:r>
            <a:r>
              <a:rPr lang="th-TH" sz="2400" b="1" i="1" dirty="0" smtClean="0">
                <a:solidFill>
                  <a:srgbClr val="FF6699"/>
                </a:solidFill>
                <a:latin typeface="Browallia New"/>
                <a:cs typeface="Browallia New"/>
              </a:rPr>
              <a:t> </a:t>
            </a:r>
            <a:r>
              <a:rPr lang="th-TH" sz="2400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(มหาชาติคำหลวง) </a:t>
            </a:r>
          </a:p>
          <a:p>
            <a:pPr>
              <a:buNone/>
            </a:pPr>
            <a:endParaRPr lang="th-TH" sz="2400" b="1" i="1" dirty="0" smtClean="0">
              <a:solidFill>
                <a:srgbClr val="CC3300"/>
              </a:solidFill>
              <a:latin typeface="Browallia New"/>
              <a:cs typeface="Browallia New"/>
            </a:endParaRPr>
          </a:p>
          <a:p>
            <a:pPr>
              <a:buNone/>
            </a:pPr>
            <a:endParaRPr lang="th-TH" sz="2400" dirty="0">
              <a:latin typeface="Browallia New"/>
              <a:cs typeface="Browallia New"/>
            </a:endParaRPr>
          </a:p>
        </p:txBody>
      </p:sp>
      <p:pic>
        <p:nvPicPr>
          <p:cNvPr id="4" name="รูปภาพ 3" descr="C3925353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008" y="2348880"/>
            <a:ext cx="3814583" cy="4407962"/>
          </a:xfrm>
          <a:prstGeom prst="rect">
            <a:avLst/>
          </a:prstGeom>
        </p:spPr>
      </p:pic>
      <p:pic>
        <p:nvPicPr>
          <p:cNvPr id="5" name="รูปภาพ 4" descr="su-c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1599" y="2348880"/>
            <a:ext cx="3350801" cy="442477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 err="1" smtClean="0">
                <a:solidFill>
                  <a:srgbClr val="CC3300"/>
                </a:solidFill>
                <a:latin typeface="Browallia New"/>
                <a:cs typeface="Browallia New"/>
              </a:rPr>
              <a:t>Mahajati</a:t>
            </a:r>
            <a:r>
              <a:rPr lang="en-US" sz="4000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 </a:t>
            </a:r>
            <a:r>
              <a:rPr lang="en-US" sz="4000" b="1" i="1" dirty="0" err="1" smtClean="0">
                <a:solidFill>
                  <a:srgbClr val="CC3300"/>
                </a:solidFill>
                <a:latin typeface="Browallia New"/>
                <a:cs typeface="Browallia New"/>
              </a:rPr>
              <a:t>Kham</a:t>
            </a:r>
            <a:r>
              <a:rPr lang="en-US" sz="4000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 </a:t>
            </a:r>
            <a:r>
              <a:rPr lang="en-US" sz="4000" b="1" i="1" dirty="0" err="1" smtClean="0">
                <a:solidFill>
                  <a:srgbClr val="CC3300"/>
                </a:solidFill>
                <a:latin typeface="Browallia New"/>
                <a:cs typeface="Browallia New"/>
              </a:rPr>
              <a:t>Luang</a:t>
            </a:r>
            <a:r>
              <a:rPr lang="th-TH" sz="4000" b="1" i="1" dirty="0" smtClean="0">
                <a:solidFill>
                  <a:srgbClr val="FF6699"/>
                </a:solidFill>
                <a:latin typeface="Browallia New"/>
                <a:cs typeface="Browallia New"/>
              </a:rPr>
              <a:t> </a:t>
            </a:r>
            <a:r>
              <a:rPr lang="th-TH" sz="4000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(มหาชาติคำหลวง)</a:t>
            </a:r>
            <a:endParaRPr lang="th-TH" sz="4000" dirty="0">
              <a:latin typeface="Browallia New"/>
              <a:cs typeface="Browallia New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The story about the former Life of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Bhotisatva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 </a:t>
            </a:r>
            <a:r>
              <a:rPr lang="th-TH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(พระโพธิสัตว์)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 as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Vessantara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 </a:t>
            </a:r>
            <a:r>
              <a:rPr lang="th-TH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(พระเวสสันดร)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before becoming Buddha</a:t>
            </a:r>
            <a:endParaRPr lang="th-TH" sz="3600" b="1" dirty="0" smtClean="0">
              <a:solidFill>
                <a:schemeClr val="tx2">
                  <a:lumMod val="75000"/>
                </a:schemeClr>
              </a:solidFill>
              <a:latin typeface="Browallia New"/>
              <a:cs typeface="Browallia New"/>
            </a:endParaRPr>
          </a:p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Presenting the ethic and value of sacrificing or Thana </a:t>
            </a:r>
            <a:r>
              <a:rPr lang="th-TH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(ทาน)</a:t>
            </a:r>
          </a:p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It has been used in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Mahajati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 Sermon ceremony </a:t>
            </a:r>
            <a:r>
              <a:rPr lang="th-TH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(เทศน์มหาชาติ)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till the present time</a:t>
            </a:r>
          </a:p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Buddhists believe that the merit of listening to the sermon completely in one day will bring ones to heaven or reborn in the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Mettraiya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 era </a:t>
            </a:r>
            <a:r>
              <a:rPr lang="th-TH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(ยุคพระศรี</a:t>
            </a:r>
            <a:r>
              <a:rPr lang="th-TH" sz="3600" b="1" dirty="0" err="1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อารย์</a:t>
            </a:r>
            <a:r>
              <a:rPr lang="th-TH" sz="3600" b="1" dirty="0" smtClean="0">
                <a:solidFill>
                  <a:schemeClr val="tx2">
                    <a:lumMod val="75000"/>
                  </a:schemeClr>
                </a:solidFill>
                <a:latin typeface="Browallia New"/>
                <a:cs typeface="Browallia New"/>
              </a:rPr>
              <a:t>)</a:t>
            </a:r>
            <a:endParaRPr lang="en-US" sz="3600" b="1" dirty="0" smtClean="0">
              <a:solidFill>
                <a:schemeClr val="tx2">
                  <a:lumMod val="75000"/>
                </a:schemeClr>
              </a:solidFill>
              <a:latin typeface="Browallia New"/>
              <a:cs typeface="Browallia New"/>
            </a:endParaRPr>
          </a:p>
          <a:p>
            <a:endParaRPr lang="th-TH" sz="3000" b="1" dirty="0" smtClean="0">
              <a:solidFill>
                <a:srgbClr val="CC3300"/>
              </a:solidFill>
              <a:latin typeface="Browallia New" pitchFamily="34" charset="-34"/>
            </a:endParaRPr>
          </a:p>
          <a:p>
            <a:pPr>
              <a:buNone/>
            </a:pPr>
            <a:endParaRPr lang="th-TH" sz="3000" b="1" i="1" dirty="0" smtClean="0">
              <a:solidFill>
                <a:srgbClr val="CC33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23728" y="44624"/>
            <a:ext cx="4484957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Buddhist doctrine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22717" y="836712"/>
            <a:ext cx="6513780" cy="4525963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Browallia New"/>
                <a:cs typeface="Browallia New"/>
              </a:rPr>
              <a:t>Religious literatures</a:t>
            </a:r>
          </a:p>
          <a:p>
            <a:pPr>
              <a:lnSpc>
                <a:spcPts val="3500"/>
              </a:lnSpc>
              <a:spcBef>
                <a:spcPts val="0"/>
              </a:spcBef>
              <a:buNone/>
            </a:pPr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	   - </a:t>
            </a:r>
            <a:r>
              <a:rPr lang="en-US" b="1" i="1" dirty="0" err="1" smtClean="0">
                <a:solidFill>
                  <a:srgbClr val="C00000"/>
                </a:solidFill>
                <a:latin typeface="Browallia New"/>
                <a:cs typeface="Browallia New"/>
              </a:rPr>
              <a:t>Phra</a:t>
            </a:r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Browallia New"/>
                <a:cs typeface="Browallia New"/>
              </a:rPr>
              <a:t>Malai</a:t>
            </a:r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Browallia New"/>
                <a:cs typeface="Browallia New"/>
              </a:rPr>
              <a:t>Kham</a:t>
            </a:r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Browallia New"/>
                <a:cs typeface="Browallia New"/>
              </a:rPr>
              <a:t>Luang</a:t>
            </a:r>
            <a:r>
              <a:rPr lang="en-US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 </a:t>
            </a:r>
            <a:r>
              <a:rPr lang="th-TH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 </a:t>
            </a:r>
            <a:r>
              <a:rPr lang="th-TH" sz="3000" b="1" i="1" dirty="0" smtClean="0">
                <a:solidFill>
                  <a:srgbClr val="C00000"/>
                </a:solidFill>
                <a:latin typeface="Browallia New"/>
                <a:cs typeface="Browallia New"/>
              </a:rPr>
              <a:t>(พระมาลัยคำหลวง)</a:t>
            </a:r>
            <a:endParaRPr lang="en-US" sz="3000" b="1" i="1" dirty="0" smtClean="0">
              <a:solidFill>
                <a:srgbClr val="C00000"/>
              </a:solidFill>
              <a:latin typeface="Browallia New"/>
              <a:cs typeface="Browallia New"/>
            </a:endParaRPr>
          </a:p>
          <a:p>
            <a:pPr>
              <a:lnSpc>
                <a:spcPts val="3500"/>
              </a:lnSpc>
              <a:spcBef>
                <a:spcPts val="0"/>
              </a:spcBef>
              <a:buFontTx/>
              <a:buChar char="-"/>
            </a:pPr>
            <a:r>
              <a:rPr lang="en-US" sz="3600" dirty="0" smtClean="0">
                <a:latin typeface="Browallia New"/>
                <a:cs typeface="Browallia New"/>
              </a:rPr>
              <a:t>Represents images of hell and heaven</a:t>
            </a:r>
          </a:p>
          <a:p>
            <a:pPr>
              <a:lnSpc>
                <a:spcPts val="3500"/>
              </a:lnSpc>
              <a:spcBef>
                <a:spcPts val="0"/>
              </a:spcBef>
              <a:buFontTx/>
              <a:buChar char="-"/>
            </a:pPr>
            <a:r>
              <a:rPr lang="en-US" sz="3600" dirty="0" smtClean="0">
                <a:latin typeface="Browallia New"/>
                <a:cs typeface="Browallia New"/>
              </a:rPr>
              <a:t>Encourages people to make merit and              give charity</a:t>
            </a:r>
            <a:endParaRPr lang="th-TH" sz="3600" dirty="0">
              <a:latin typeface="Browallia New"/>
              <a:cs typeface="Browallia New"/>
            </a:endParaRPr>
          </a:p>
        </p:txBody>
      </p:sp>
      <p:pic>
        <p:nvPicPr>
          <p:cNvPr id="4" name="รูปภาพ 3" descr="fo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632" y="0"/>
            <a:ext cx="2633433" cy="3861048"/>
          </a:xfrm>
          <a:prstGeom prst="rect">
            <a:avLst/>
          </a:prstGeom>
        </p:spPr>
      </p:pic>
      <p:pic>
        <p:nvPicPr>
          <p:cNvPr id="5" name="รูปภาพ 4" descr="Koi4.jpg"/>
          <p:cNvPicPr>
            <a:picLocks noChangeAspect="1"/>
          </p:cNvPicPr>
          <p:nvPr/>
        </p:nvPicPr>
        <p:blipFill rotWithShape="1">
          <a:blip r:embed="rId3" cstate="print"/>
          <a:srcRect l="7892" t="4225" b="4192"/>
          <a:stretch/>
        </p:blipFill>
        <p:spPr>
          <a:xfrm>
            <a:off x="5181600" y="3126232"/>
            <a:ext cx="3833324" cy="371234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1942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Emotive expression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980728"/>
            <a:ext cx="8044460" cy="4983179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sz="2800" dirty="0" smtClean="0">
                <a:latin typeface="Browallia New"/>
                <a:cs typeface="Browallia New"/>
              </a:rPr>
              <a:t>Romantic tales</a:t>
            </a:r>
          </a:p>
          <a:p>
            <a:pPr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	   - </a:t>
            </a:r>
            <a:r>
              <a:rPr lang="en-US" sz="2800" b="1" i="1" dirty="0" err="1" smtClean="0">
                <a:solidFill>
                  <a:srgbClr val="FF3300"/>
                </a:solidFill>
                <a:latin typeface="Browallia New"/>
                <a:cs typeface="Browallia New"/>
              </a:rPr>
              <a:t>Lilit</a:t>
            </a:r>
            <a:r>
              <a:rPr lang="en-US" sz="28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Browallia New"/>
                <a:cs typeface="Browallia New"/>
              </a:rPr>
              <a:t>Phra</a:t>
            </a:r>
            <a:r>
              <a:rPr lang="en-US" sz="28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 Lo </a:t>
            </a:r>
            <a:r>
              <a:rPr lang="th-TH" sz="28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(ลิลิต</a:t>
            </a:r>
            <a:r>
              <a:rPr lang="th-TH" sz="2800" b="1" i="1" dirty="0" err="1" smtClean="0">
                <a:solidFill>
                  <a:srgbClr val="FF3300"/>
                </a:solidFill>
                <a:latin typeface="Browallia New"/>
                <a:cs typeface="Browallia New"/>
              </a:rPr>
              <a:t>พระลอ</a:t>
            </a:r>
            <a:r>
              <a:rPr lang="th-TH" sz="28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)</a:t>
            </a:r>
            <a:r>
              <a:rPr lang="en-US" sz="28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smtClean="0">
                <a:solidFill>
                  <a:srgbClr val="0070C0"/>
                </a:solidFill>
                <a:latin typeface="Browallia New"/>
                <a:cs typeface="Browallia New"/>
              </a:rPr>
              <a:t>The tragic love story between the heirs of the two hostile kingdoms. The plot came from a folk tale in the north of Thailand</a:t>
            </a:r>
            <a:endParaRPr lang="th-TH" sz="2800" b="1" i="1" dirty="0" smtClean="0">
              <a:solidFill>
                <a:srgbClr val="FF3300"/>
              </a:solidFill>
              <a:latin typeface="Browallia New"/>
              <a:cs typeface="Browallia New"/>
            </a:endParaRPr>
          </a:p>
          <a:p>
            <a:pPr>
              <a:buNone/>
            </a:pPr>
            <a:endParaRPr lang="th-TH" sz="3000" b="1" dirty="0" smtClean="0">
              <a:solidFill>
                <a:srgbClr val="FF330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endParaRPr lang="en-US" dirty="0" smtClean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รูปภาพ 3" descr="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808971"/>
            <a:ext cx="3857652" cy="304902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รูปภาพ 4" descr="twoprincess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316" y="3285403"/>
            <a:ext cx="2571768" cy="357259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Emotive expression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357298"/>
            <a:ext cx="8435280" cy="4768865"/>
          </a:xfrm>
        </p:spPr>
        <p:txBody>
          <a:bodyPr/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sz="2800" b="1" dirty="0" err="1" smtClean="0">
                <a:latin typeface="Browallia New"/>
                <a:cs typeface="Browallia New"/>
              </a:rPr>
              <a:t>Nirat</a:t>
            </a:r>
            <a:r>
              <a:rPr lang="en-US" sz="2800" b="1" dirty="0" smtClean="0">
                <a:latin typeface="Browallia New"/>
                <a:cs typeface="Browallia New"/>
              </a:rPr>
              <a:t> (the parting from loved ones)</a:t>
            </a:r>
          </a:p>
          <a:p>
            <a:pPr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	   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-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Khlong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Thawa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Thotsamat</a:t>
            </a:r>
            <a:r>
              <a:rPr lang="th-TH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 (โคลงทวาทศมาส)</a:t>
            </a:r>
          </a:p>
          <a:p>
            <a:pPr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	   -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Kam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Suan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Khlong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Dan  (</a:t>
            </a:r>
            <a:r>
              <a:rPr lang="th-TH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กำสรวลโคลงดั้น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)</a:t>
            </a:r>
            <a:endParaRPr lang="th-TH" sz="2800" b="1" i="1" dirty="0" smtClean="0">
              <a:solidFill>
                <a:srgbClr val="002060"/>
              </a:solidFill>
              <a:latin typeface="Browallia New"/>
              <a:cs typeface="Browallia New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3" descr="124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86" y="3212976"/>
            <a:ext cx="4218954" cy="3168352"/>
          </a:xfrm>
          <a:prstGeom prst="rect">
            <a:avLst/>
          </a:prstGeom>
        </p:spPr>
      </p:pic>
      <p:pic>
        <p:nvPicPr>
          <p:cNvPr id="5" name="รูปภาพ 4" descr="วิว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3" y="3212976"/>
            <a:ext cx="4752529" cy="3168352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  <a:latin typeface="+mn-lt"/>
                <a:cs typeface="Cordia New" pitchFamily="34" charset="-34"/>
              </a:rPr>
              <a:t>Nirat</a:t>
            </a:r>
            <a:endParaRPr lang="th-TH" sz="40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196752"/>
            <a:ext cx="9036496" cy="4929411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3000" b="1" i="1" dirty="0" smtClean="0">
                <a:solidFill>
                  <a:srgbClr val="CC3300"/>
                </a:solidFill>
                <a:latin typeface="Cordia New" pitchFamily="34" charset="-34"/>
                <a:cs typeface="Cordia New" pitchFamily="34" charset="-34"/>
              </a:rPr>
              <a:t>	  </a:t>
            </a:r>
            <a:r>
              <a:rPr lang="en-US" sz="2800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-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Khlong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Thawa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Thotsamat</a:t>
            </a:r>
            <a:r>
              <a:rPr lang="th-TH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 (โคลงทวาทศมาส)</a:t>
            </a:r>
            <a:endParaRPr lang="en-US" sz="2800" b="1" i="1" dirty="0" smtClean="0">
              <a:solidFill>
                <a:srgbClr val="002060"/>
              </a:solidFill>
              <a:latin typeface="Browallia New"/>
              <a:cs typeface="Browallia New"/>
            </a:endParaRPr>
          </a:p>
          <a:p>
            <a:pPr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		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Browallia New"/>
                <a:cs typeface="Browallia New"/>
              </a:rPr>
              <a:t>moaning to the love one using time (month/season) as medium</a:t>
            </a:r>
            <a:endParaRPr lang="th-TH" sz="2800" b="1" i="1" dirty="0" smtClean="0">
              <a:solidFill>
                <a:schemeClr val="accent2">
                  <a:lumMod val="75000"/>
                </a:schemeClr>
              </a:solidFill>
              <a:latin typeface="Browallia New"/>
              <a:cs typeface="Browallia New"/>
            </a:endParaRPr>
          </a:p>
          <a:p>
            <a:pPr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	   -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Kam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Suan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Khlong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Dan  (</a:t>
            </a:r>
            <a:r>
              <a:rPr lang="th-TH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กำสรวลโคลงดั้น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)</a:t>
            </a:r>
          </a:p>
          <a:p>
            <a:pPr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	</a:t>
            </a:r>
            <a:r>
              <a:rPr lang="en-US" sz="2800" b="1" i="1" dirty="0">
                <a:solidFill>
                  <a:srgbClr val="002060"/>
                </a:solidFill>
                <a:latin typeface="Browallia New"/>
                <a:cs typeface="Browallia New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Browallia New"/>
                <a:cs typeface="Browallia New"/>
              </a:rPr>
              <a:t>    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Browallia New"/>
                <a:cs typeface="Browallia New"/>
              </a:rPr>
              <a:t>account the travel to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Browallia New"/>
                <a:cs typeface="Browallia New"/>
              </a:rPr>
              <a:t>Nakornsrithammarat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Browallia New"/>
                <a:cs typeface="Browallia New"/>
              </a:rPr>
              <a:t> in the sea and express feeling toward the love one along the way</a:t>
            </a:r>
            <a:endParaRPr lang="th-TH" sz="2800" b="1" i="1" dirty="0" smtClean="0">
              <a:solidFill>
                <a:srgbClr val="002060"/>
              </a:solidFill>
              <a:latin typeface="Browallia New"/>
              <a:cs typeface="Browallia New"/>
            </a:endParaRPr>
          </a:p>
          <a:p>
            <a:pPr>
              <a:lnSpc>
                <a:spcPts val="4000"/>
              </a:lnSpc>
              <a:buNone/>
            </a:pPr>
            <a:endParaRPr lang="th-TH" sz="2800" dirty="0">
              <a:latin typeface="Browallia New"/>
              <a:cs typeface="Browallia New"/>
            </a:endParaRPr>
          </a:p>
        </p:txBody>
      </p:sp>
      <p:pic>
        <p:nvPicPr>
          <p:cNvPr id="5" name="รูปภาพ 4" descr="วิว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3202" y="4221088"/>
            <a:ext cx="3843214" cy="2562142"/>
          </a:xfrm>
          <a:prstGeom prst="rect">
            <a:avLst/>
          </a:prstGeom>
        </p:spPr>
      </p:pic>
      <p:pic>
        <p:nvPicPr>
          <p:cNvPr id="102402" name="Picture 2" descr="http://img.tnews.co.th/tnews_1425864124_3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221088"/>
            <a:ext cx="3429594" cy="25710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Emotive expression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Performing literatures</a:t>
            </a:r>
            <a:r>
              <a:rPr lang="th-TH" b="1" dirty="0" smtClean="0">
                <a:latin typeface="Browallia New" pitchFamily="34" charset="-34"/>
                <a:cs typeface="Browallia New" pitchFamily="34" charset="-34"/>
              </a:rPr>
              <a:t> (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Dance drama/</a:t>
            </a:r>
            <a:r>
              <a:rPr lang="en-US" b="1" dirty="0" err="1" smtClean="0">
                <a:latin typeface="Browallia New" pitchFamily="34" charset="-34"/>
                <a:cs typeface="Browallia New" pitchFamily="34" charset="-34"/>
              </a:rPr>
              <a:t>Lakorn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- </a:t>
            </a:r>
            <a:r>
              <a:rPr lang="en-US" b="1" i="1" dirty="0" err="1" smtClean="0">
                <a:latin typeface="Browallia New" pitchFamily="34" charset="-34"/>
                <a:cs typeface="Browallia New" pitchFamily="34" charset="-34"/>
              </a:rPr>
              <a:t>Inao</a:t>
            </a:r>
            <a:r>
              <a:rPr lang="en-US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000" b="1" i="1" dirty="0" smtClean="0">
                <a:latin typeface="Browallia New" pitchFamily="34" charset="-34"/>
                <a:cs typeface="Browallia New" pitchFamily="34" charset="-34"/>
              </a:rPr>
              <a:t>(อิเหนา)</a:t>
            </a:r>
            <a:r>
              <a:rPr lang="en-US" sz="3000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0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adapted from</a:t>
            </a:r>
            <a:r>
              <a:rPr lang="en-US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Java tale 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>
                <a:latin typeface="Browallia New" pitchFamily="34" charset="-34"/>
                <a:cs typeface="Browallia New" pitchFamily="34" charset="-34"/>
              </a:rPr>
              <a:t>	- </a:t>
            </a:r>
            <a:r>
              <a:rPr lang="en-US" b="1" i="1" dirty="0" err="1" smtClean="0">
                <a:latin typeface="Browallia New" pitchFamily="34" charset="-34"/>
                <a:cs typeface="Browallia New" pitchFamily="34" charset="-34"/>
              </a:rPr>
              <a:t>Sangthong</a:t>
            </a:r>
            <a:r>
              <a:rPr lang="en-US" b="1" i="1" dirty="0" smtClean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th-TH" sz="3000" b="1" i="1" dirty="0" smtClean="0">
                <a:latin typeface="Browallia New" pitchFamily="34" charset="-34"/>
                <a:cs typeface="Browallia New" pitchFamily="34" charset="-34"/>
              </a:rPr>
              <a:t>(สังข์ทอง)</a:t>
            </a:r>
            <a:endParaRPr lang="en-US" sz="3000" b="1" i="1" dirty="0" smtClean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b="1" i="1" dirty="0" smtClean="0">
                <a:latin typeface="Browallia New" pitchFamily="34" charset="-34"/>
                <a:cs typeface="Browallia New" pitchFamily="34" charset="-34"/>
              </a:rPr>
              <a:t>	- </a:t>
            </a:r>
            <a:r>
              <a:rPr lang="en-US" b="1" i="1" dirty="0" err="1" smtClean="0">
                <a:latin typeface="Browallia New" pitchFamily="34" charset="-34"/>
                <a:cs typeface="Browallia New" pitchFamily="34" charset="-34"/>
              </a:rPr>
              <a:t>Manohra</a:t>
            </a:r>
            <a:r>
              <a:rPr lang="en-US" b="1" i="1" dirty="0" smtClean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th-TH" sz="3000" b="1" i="1" dirty="0" smtClean="0"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sz="3000" b="1" i="1" dirty="0" err="1" smtClean="0">
                <a:latin typeface="Browallia New" pitchFamily="34" charset="-34"/>
                <a:cs typeface="Browallia New" pitchFamily="34" charset="-34"/>
              </a:rPr>
              <a:t>มโนห์</a:t>
            </a:r>
            <a:r>
              <a:rPr lang="th-TH" sz="3000" b="1" i="1" dirty="0" smtClean="0">
                <a:latin typeface="Browallia New" pitchFamily="34" charset="-34"/>
                <a:cs typeface="Browallia New" pitchFamily="34" charset="-34"/>
              </a:rPr>
              <a:t>รา)</a:t>
            </a:r>
          </a:p>
          <a:p>
            <a:pPr>
              <a:buNone/>
            </a:pPr>
            <a:endParaRPr lang="th-TH" sz="3000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รูปภาพ 3" descr="03-0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284984"/>
            <a:ext cx="2304256" cy="3527985"/>
          </a:xfrm>
          <a:prstGeom prst="rect">
            <a:avLst/>
          </a:prstGeom>
        </p:spPr>
      </p:pic>
      <p:pic>
        <p:nvPicPr>
          <p:cNvPr id="5" name="รูปภาพ 4" descr="1200643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8285" y="3284985"/>
            <a:ext cx="2324640" cy="3527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4810" y="2643182"/>
            <a:ext cx="423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Thai fairy tales/</a:t>
            </a:r>
            <a:r>
              <a:rPr lang="en-US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Jak</a:t>
            </a:r>
            <a:r>
              <a:rPr lang="en-US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Jak</a:t>
            </a:r>
            <a:r>
              <a:rPr lang="en-US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Wong </a:t>
            </a:r>
            <a:r>
              <a:rPr lang="en-US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Wong</a:t>
            </a:r>
            <a:endParaRPr lang="th-TH" dirty="0"/>
          </a:p>
        </p:txBody>
      </p:sp>
      <p:sp>
        <p:nvSpPr>
          <p:cNvPr id="7" name="วงเล็บปีกกาขวา 6"/>
          <p:cNvSpPr/>
          <p:nvPr/>
        </p:nvSpPr>
        <p:spPr>
          <a:xfrm>
            <a:off x="3929058" y="2451054"/>
            <a:ext cx="214314" cy="7143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owallia New"/>
                <a:cs typeface="Browallia New"/>
              </a:rPr>
              <a:t>Ayutthaya literature observation</a:t>
            </a:r>
            <a:endParaRPr lang="en-US" dirty="0">
              <a:latin typeface="Browallia New"/>
              <a:cs typeface="Browallia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Browallia New"/>
                <a:cs typeface="Browallia New"/>
              </a:rPr>
              <a:t>Authors and periods were ambiguous </a:t>
            </a:r>
          </a:p>
          <a:p>
            <a:r>
              <a:rPr lang="en-US" dirty="0" smtClean="0">
                <a:latin typeface="Browallia New"/>
                <a:cs typeface="Browallia New"/>
              </a:rPr>
              <a:t>Literature was King’s tool of governance</a:t>
            </a:r>
          </a:p>
          <a:p>
            <a:r>
              <a:rPr lang="en-US" dirty="0" smtClean="0">
                <a:latin typeface="Browallia New"/>
                <a:cs typeface="Browallia New"/>
              </a:rPr>
              <a:t>Ayutthaya literature is the prototype of </a:t>
            </a:r>
            <a:r>
              <a:rPr lang="en-US" dirty="0" err="1" smtClean="0">
                <a:latin typeface="Browallia New"/>
                <a:cs typeface="Browallia New"/>
              </a:rPr>
              <a:t>Rattanakosin</a:t>
            </a:r>
            <a:r>
              <a:rPr lang="en-US" dirty="0" smtClean="0">
                <a:latin typeface="Browallia New"/>
                <a:cs typeface="Browallia New"/>
              </a:rPr>
              <a:t> literature</a:t>
            </a:r>
          </a:p>
          <a:p>
            <a:r>
              <a:rPr lang="en-US" dirty="0" smtClean="0">
                <a:latin typeface="Browallia New"/>
                <a:cs typeface="Browallia New"/>
              </a:rPr>
              <a:t>Ayutthaya literature reflects Brahman + Buddhism + Ancient believes </a:t>
            </a:r>
          </a:p>
          <a:p>
            <a:r>
              <a:rPr lang="en-US" dirty="0" smtClean="0">
                <a:latin typeface="Browallia New"/>
                <a:cs typeface="Browallia New"/>
              </a:rPr>
              <a:t>Ayutthaya literature were influenced by foreign literary works (adapted to Thai literary taste) </a:t>
            </a:r>
          </a:p>
          <a:p>
            <a:r>
              <a:rPr lang="en-US" dirty="0" smtClean="0">
                <a:latin typeface="Browallia New"/>
                <a:cs typeface="Browallia New"/>
              </a:rPr>
              <a:t>Image of Ayutthaya lifestyle and society weren’t so explicit through literature (mainly focused on royal literature) </a:t>
            </a:r>
          </a:p>
          <a:p>
            <a:r>
              <a:rPr lang="en-US" dirty="0" smtClean="0">
                <a:latin typeface="Browallia New"/>
                <a:cs typeface="Browallia New"/>
              </a:rPr>
              <a:t>Ayutthaya literature portrays Politics, Economics, social order and lifestyle in some aspects. </a:t>
            </a:r>
            <a:endParaRPr lang="en-US" dirty="0">
              <a:latin typeface="Browallia New"/>
              <a:cs typeface="Browallia New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0418" r="204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53487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3300"/>
                </a:solidFill>
                <a:latin typeface="Browallia New" pitchFamily="34" charset="-34"/>
                <a:cs typeface="Browallia New" pitchFamily="34" charset="-34"/>
              </a:rPr>
              <a:t>THONBURI  LITERATURE  (1768-1782)</a:t>
            </a:r>
            <a:endParaRPr lang="th-TH" sz="4000" dirty="0"/>
          </a:p>
        </p:txBody>
      </p:sp>
      <p:pic>
        <p:nvPicPr>
          <p:cNvPr id="4" name="ตัวยึดเนื้อหา 3" descr="th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196752"/>
            <a:ext cx="6600734" cy="36004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381850"/>
                </a:solidFill>
                <a:latin typeface="Browallia New" pitchFamily="34" charset="-34"/>
                <a:cs typeface="Browallia New" pitchFamily="34" charset="-34"/>
              </a:rPr>
              <a:t>Major Literary Genres : Prose &amp; Poetry</a:t>
            </a:r>
            <a:endParaRPr lang="th-TH" sz="4000" dirty="0">
              <a:solidFill>
                <a:srgbClr val="38185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4326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Poetry </a:t>
            </a:r>
            <a:r>
              <a:rPr lang="th-TH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b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Roykrong</a:t>
            </a:r>
            <a: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-</a:t>
            </a:r>
            <a:r>
              <a:rPr lang="th-TH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ร้อยกรอง) </a:t>
            </a:r>
            <a:endParaRPr lang="en-US" b="1" dirty="0" smtClean="0">
              <a:solidFill>
                <a:srgbClr val="007E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- literary</a:t>
            </a:r>
            <a: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 work in metrical </a:t>
            </a:r>
            <a:r>
              <a:rPr lang="en-US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form</a:t>
            </a:r>
            <a:endParaRPr lang="en-US" b="1" dirty="0" smtClean="0">
              <a:solidFill>
                <a:srgbClr val="007E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   -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language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sung, chanted, spoken, or written according </a:t>
            </a:r>
            <a:endParaRPr lang="en-US" b="1" dirty="0" smtClean="0">
              <a:solidFill>
                <a:srgbClr val="A50021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  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to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some pattern of recurrence that emphasizes </a:t>
            </a:r>
            <a:endParaRPr lang="en-US" b="1" dirty="0" smtClean="0">
              <a:solidFill>
                <a:srgbClr val="A50021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  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the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relationships between words on the basis of sound </a:t>
            </a:r>
            <a:endParaRPr lang="en-US" b="1" dirty="0" smtClean="0">
              <a:solidFill>
                <a:srgbClr val="A50021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  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as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well as sense: this pattern is almost always a rhythm </a:t>
            </a:r>
            <a:endParaRPr lang="en-US" b="1" dirty="0" smtClean="0">
              <a:solidFill>
                <a:srgbClr val="A50021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    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or </a:t>
            </a:r>
            <a:r>
              <a:rPr lang="en-US" b="1" dirty="0" err="1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metre</a:t>
            </a:r>
            <a:r>
              <a:rPr lang="en-US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, which may be supplemented by rhyme or alliteration or both. </a:t>
            </a:r>
            <a:endParaRPr lang="th-TH" b="1" dirty="0" smtClean="0">
              <a:solidFill>
                <a:srgbClr val="A50021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dirty="0" smtClean="0">
                <a:latin typeface="Browallia New" pitchFamily="34" charset="-34"/>
                <a:cs typeface="Browallia New" pitchFamily="34" charset="-34"/>
              </a:rPr>
              <a:t> </a:t>
            </a: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304800"/>
            <a:ext cx="4572000" cy="452596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Browallia New"/>
                <a:cs typeface="Browallia New"/>
              </a:rPr>
              <a:t>After Ayutthaya regime---</a:t>
            </a:r>
            <a:r>
              <a:rPr lang="en-US" sz="2800" dirty="0" err="1" smtClean="0">
                <a:latin typeface="Browallia New"/>
                <a:cs typeface="Browallia New"/>
              </a:rPr>
              <a:t>Thonburi</a:t>
            </a:r>
            <a:r>
              <a:rPr lang="en-US" sz="2800" dirty="0" smtClean="0">
                <a:latin typeface="Browallia New"/>
                <a:cs typeface="Browallia New"/>
              </a:rPr>
              <a:t> regime was established</a:t>
            </a:r>
          </a:p>
          <a:p>
            <a:r>
              <a:rPr lang="en-US" sz="2800" dirty="0" smtClean="0">
                <a:latin typeface="Browallia New"/>
                <a:cs typeface="Browallia New"/>
              </a:rPr>
              <a:t>The leader wanted to reunite, reestablish the kingdom abruptly</a:t>
            </a:r>
          </a:p>
          <a:p>
            <a:r>
              <a:rPr lang="en-US" sz="2800" dirty="0" err="1" smtClean="0">
                <a:latin typeface="Browallia New"/>
                <a:cs typeface="Browallia New"/>
              </a:rPr>
              <a:t>Thonburi</a:t>
            </a:r>
            <a:r>
              <a:rPr lang="en-US" sz="2800" dirty="0" smtClean="0">
                <a:latin typeface="Browallia New"/>
                <a:cs typeface="Browallia New"/>
              </a:rPr>
              <a:t> politics, economics and society included arts and cultures were transferred from the late Ayutthaya period</a:t>
            </a:r>
          </a:p>
          <a:p>
            <a:r>
              <a:rPr lang="en-US" sz="2800" dirty="0" err="1" smtClean="0">
                <a:latin typeface="Browallia New"/>
                <a:cs typeface="Browallia New"/>
              </a:rPr>
              <a:t>Thonburi</a:t>
            </a:r>
            <a:r>
              <a:rPr lang="en-US" sz="2800" dirty="0" smtClean="0">
                <a:latin typeface="Browallia New"/>
                <a:cs typeface="Browallia New"/>
              </a:rPr>
              <a:t> was in crisis and patronized by the king (warrior) but there were some poets</a:t>
            </a:r>
          </a:p>
          <a:p>
            <a:r>
              <a:rPr lang="en-US" sz="2800" dirty="0" err="1" smtClean="0">
                <a:latin typeface="Browallia New"/>
                <a:cs typeface="Browallia New"/>
              </a:rPr>
              <a:t>Thonburi</a:t>
            </a:r>
            <a:r>
              <a:rPr lang="en-US" sz="2800" dirty="0" smtClean="0">
                <a:latin typeface="Browallia New"/>
                <a:cs typeface="Browallia New"/>
              </a:rPr>
              <a:t> literature was conservative style and imitated the early period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6581" r="16581"/>
          <a:stretch>
            <a:fillRect/>
          </a:stretch>
        </p:blipFill>
        <p:spPr>
          <a:xfrm>
            <a:off x="4648200" y="10668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xmlns="" val="372081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447800"/>
            <a:ext cx="4495800" cy="4678363"/>
          </a:xfrm>
        </p:spPr>
        <p:txBody>
          <a:bodyPr/>
          <a:lstStyle/>
          <a:p>
            <a:r>
              <a:rPr lang="en-US" dirty="0">
                <a:latin typeface="Browallia New"/>
                <a:cs typeface="Browallia New"/>
              </a:rPr>
              <a:t>The distinctive literary works reflect the aristocrats’ feeling to the leader impressively </a:t>
            </a:r>
          </a:p>
          <a:p>
            <a:pPr lvl="1"/>
            <a:r>
              <a:rPr lang="en-US" dirty="0">
                <a:latin typeface="Browallia New"/>
                <a:cs typeface="Browallia New"/>
              </a:rPr>
              <a:t>Tales and novels</a:t>
            </a:r>
          </a:p>
          <a:p>
            <a:pPr lvl="1"/>
            <a:r>
              <a:rPr lang="en-US" dirty="0">
                <a:latin typeface="Browallia New"/>
                <a:cs typeface="Browallia New"/>
              </a:rPr>
              <a:t>King’s eulogy</a:t>
            </a:r>
          </a:p>
          <a:p>
            <a:pPr lvl="1"/>
            <a:r>
              <a:rPr lang="en-US" dirty="0">
                <a:latin typeface="Browallia New"/>
                <a:cs typeface="Browallia New"/>
              </a:rPr>
              <a:t>Emotional expression</a:t>
            </a:r>
          </a:p>
          <a:p>
            <a:pPr lvl="1"/>
            <a:r>
              <a:rPr lang="en-US" dirty="0">
                <a:latin typeface="Browallia New"/>
                <a:cs typeface="Browallia New"/>
              </a:rPr>
              <a:t>Didactic literature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-17046" r="-17046"/>
          <a:stretch>
            <a:fillRect/>
          </a:stretch>
        </p:blipFill>
        <p:spPr>
          <a:xfrm>
            <a:off x="4153475" y="533400"/>
            <a:ext cx="4990525" cy="5592763"/>
          </a:xfrm>
        </p:spPr>
      </p:pic>
    </p:spTree>
    <p:extLst>
      <p:ext uri="{BB962C8B-B14F-4D97-AF65-F5344CB8AC3E}">
        <p14:creationId xmlns:p14="http://schemas.microsoft.com/office/powerpoint/2010/main" xmlns="" val="1651620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CONTENTS  IN  THONBURI 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Ayutthaya’ s heritage</a:t>
            </a:r>
          </a:p>
          <a:p>
            <a:pPr>
              <a:buNone/>
            </a:pPr>
            <a:r>
              <a:rPr lang="en-US" b="1" dirty="0" smtClean="0">
                <a:solidFill>
                  <a:srgbClr val="CC00CC"/>
                </a:solidFill>
                <a:latin typeface="Cordia New" pitchFamily="34" charset="-34"/>
                <a:cs typeface="Cordia New" pitchFamily="34" charset="-34"/>
              </a:rPr>
              <a:t>	  </a:t>
            </a:r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- </a:t>
            </a:r>
            <a:r>
              <a:rPr lang="en-US" sz="3600" b="1" dirty="0" smtClean="0">
                <a:solidFill>
                  <a:srgbClr val="1A3D68"/>
                </a:solidFill>
                <a:latin typeface="Browallia New" pitchFamily="34" charset="-34"/>
                <a:cs typeface="Browallia New" pitchFamily="34" charset="-34"/>
              </a:rPr>
              <a:t>Royal Institution</a:t>
            </a:r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:</a:t>
            </a:r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The Eulogy for King </a:t>
            </a:r>
            <a:r>
              <a:rPr lang="en-US" sz="3600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Tak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Sin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	  - </a:t>
            </a:r>
            <a:r>
              <a:rPr lang="en-US" sz="3600" b="1" dirty="0" smtClean="0">
                <a:solidFill>
                  <a:srgbClr val="1A3D68"/>
                </a:solidFill>
                <a:latin typeface="Browallia New" pitchFamily="34" charset="-34"/>
                <a:cs typeface="Browallia New" pitchFamily="34" charset="-34"/>
              </a:rPr>
              <a:t>Play</a:t>
            </a:r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en-US" sz="3600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Ramakien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/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Inao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  <a:p>
            <a:pPr>
              <a:buNone/>
            </a:pPr>
            <a:r>
              <a:rPr lang="en-US" sz="3600" b="1" i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	King </a:t>
            </a:r>
            <a:r>
              <a:rPr lang="en-US" sz="3600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Tak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-Sin composed 4 </a:t>
            </a:r>
            <a:r>
              <a:rPr lang="en-US" sz="3600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Ramakien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chapters</a:t>
            </a:r>
          </a:p>
          <a:p>
            <a:pPr>
              <a:buNone/>
            </a:pPr>
            <a:r>
              <a:rPr lang="en-US" dirty="0" smtClean="0"/>
              <a:t>	 </a:t>
            </a:r>
            <a:r>
              <a:rPr lang="en-US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- </a:t>
            </a:r>
            <a:r>
              <a:rPr lang="en-US" sz="3600" b="1" dirty="0" smtClean="0">
                <a:solidFill>
                  <a:srgbClr val="1A3D68"/>
                </a:solidFill>
                <a:latin typeface="Browallia New" pitchFamily="34" charset="-34"/>
                <a:cs typeface="Browallia New" pitchFamily="34" charset="-34"/>
              </a:rPr>
              <a:t>Didactic</a:t>
            </a:r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en-US" sz="3600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Krishsana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Sorn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Nong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                     		   (</a:t>
            </a:r>
            <a:r>
              <a:rPr lang="en-US" sz="3600" b="1" i="1" dirty="0" err="1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Krishsana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teaching her sister)</a:t>
            </a:r>
            <a:endParaRPr lang="th-TH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0310" r="20310"/>
          <a:stretch>
            <a:fillRect/>
          </a:stretch>
        </p:blipFill>
        <p:spPr>
          <a:xfrm>
            <a:off x="4800600" y="1524000"/>
            <a:ext cx="4038600" cy="4525963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3300"/>
                </a:solidFill>
                <a:latin typeface="Browallia New" pitchFamily="34" charset="-34"/>
                <a:cs typeface="Browallia New" pitchFamily="34" charset="-34"/>
              </a:rPr>
              <a:t>THONBURI 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68865"/>
          </a:xfrm>
        </p:spPr>
        <p:txBody>
          <a:bodyPr/>
          <a:lstStyle/>
          <a:p>
            <a:r>
              <a:rPr lang="en-US" dirty="0" smtClean="0">
                <a:cs typeface="Browallia New" pitchFamily="34" charset="-34"/>
              </a:rPr>
              <a:t>Historical Account</a:t>
            </a:r>
          </a:p>
          <a:p>
            <a:r>
              <a:rPr lang="en-US" sz="36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Nirat</a:t>
            </a:r>
            <a:r>
              <a:rPr lang="en-US" sz="36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Phraya </a:t>
            </a:r>
            <a:r>
              <a:rPr lang="en-US" sz="36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Mahanuphap</a:t>
            </a:r>
            <a:r>
              <a:rPr lang="en-US" sz="3600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or </a:t>
            </a:r>
            <a:r>
              <a:rPr lang="en-US" sz="36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Nirat</a:t>
            </a:r>
            <a:r>
              <a:rPr lang="en-US" sz="36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Kwangtung 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(Royal ambassador travel to</a:t>
            </a:r>
            <a:r>
              <a:rPr lang="en-US" sz="36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Kwangtung)</a:t>
            </a:r>
            <a:endParaRPr lang="en-US" sz="3600" b="1" i="1" dirty="0" smtClean="0">
              <a:solidFill>
                <a:srgbClr val="007E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r>
              <a:rPr lang="en-US" sz="36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dirty="0" smtClean="0">
                <a:latin typeface="Browallia New" pitchFamily="34" charset="-34"/>
                <a:cs typeface="Browallia New" pitchFamily="34" charset="-34"/>
              </a:rPr>
              <a:t>        - an account of foreign travel in verse</a:t>
            </a:r>
            <a:endParaRPr lang="th-TH" sz="3600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3" descr="เรือสำเภ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937" y="3645024"/>
            <a:ext cx="3505634" cy="2592288"/>
          </a:xfrm>
          <a:prstGeom prst="rect">
            <a:avLst/>
          </a:prstGeom>
        </p:spPr>
      </p:pic>
      <p:pic>
        <p:nvPicPr>
          <p:cNvPr id="5" name="รูปภาพ 4" descr="800px-Foreign_factories,_Cant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01" y="3645024"/>
            <a:ext cx="4754463" cy="3096344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8683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cap="none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RATTANAKOSIN  LITERATURE  (1782- PRESENT)</a:t>
            </a:r>
            <a:endParaRPr lang="th-TH" sz="3600" cap="none" dirty="0" smtClean="0">
              <a:solidFill>
                <a:srgbClr val="007E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6867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841875"/>
          </a:xfrm>
        </p:spPr>
        <p:txBody>
          <a:bodyPr/>
          <a:lstStyle/>
          <a:p>
            <a:pPr eaLnBrk="1" hangingPunct="1"/>
            <a:r>
              <a:rPr lang="en-US" sz="3600" b="1" dirty="0" err="1" smtClean="0">
                <a:solidFill>
                  <a:srgbClr val="9D4B07"/>
                </a:solidFill>
                <a:latin typeface="Cordia New" pitchFamily="34" charset="-34"/>
                <a:cs typeface="Cordia New" pitchFamily="34" charset="-34"/>
              </a:rPr>
              <a:t>Rattanakosin</a:t>
            </a:r>
            <a:r>
              <a:rPr lang="en-US" sz="3600" b="1" dirty="0" smtClean="0">
                <a:solidFill>
                  <a:srgbClr val="9D4B07"/>
                </a:solidFill>
                <a:latin typeface="Cordia New" pitchFamily="34" charset="-34"/>
                <a:cs typeface="Cordia New" pitchFamily="34" charset="-34"/>
              </a:rPr>
              <a:t> Literature During </a:t>
            </a:r>
            <a:r>
              <a:rPr lang="en-US" b="1" dirty="0" smtClean="0">
                <a:solidFill>
                  <a:srgbClr val="9D4B07"/>
                </a:solidFill>
                <a:latin typeface="Cordia New" pitchFamily="34" charset="-34"/>
                <a:cs typeface="Cordia New" pitchFamily="34" charset="-34"/>
              </a:rPr>
              <a:t>1782-1932</a:t>
            </a:r>
            <a:endParaRPr lang="en-US" dirty="0" smtClean="0">
              <a:solidFill>
                <a:srgbClr val="9D4B07"/>
              </a:solidFill>
              <a:latin typeface="Cordia New" pitchFamily="34" charset="-34"/>
              <a:cs typeface="Cordia New" pitchFamily="34" charset="-34"/>
            </a:endParaRPr>
          </a:p>
          <a:p>
            <a:pPr eaLnBrk="1" hangingPunct="1"/>
            <a:r>
              <a:rPr lang="en-US" sz="3600" b="1" dirty="0" smtClean="0">
                <a:solidFill>
                  <a:srgbClr val="9900CC"/>
                </a:solidFill>
                <a:latin typeface="Cordia New" pitchFamily="34" charset="-34"/>
                <a:cs typeface="Cordia New" pitchFamily="34" charset="-34"/>
              </a:rPr>
              <a:t>Contemporary Literature </a:t>
            </a:r>
            <a:r>
              <a:rPr lang="en-US" b="1" dirty="0" smtClean="0">
                <a:solidFill>
                  <a:srgbClr val="9900CC"/>
                </a:solidFill>
                <a:latin typeface="Cordia New" pitchFamily="34" charset="-34"/>
                <a:cs typeface="Cordia New" pitchFamily="34" charset="-34"/>
              </a:rPr>
              <a:t>(1932- present) </a:t>
            </a:r>
            <a:endParaRPr lang="en-US" dirty="0" smtClean="0">
              <a:solidFill>
                <a:srgbClr val="9900CC"/>
              </a:solidFill>
              <a:latin typeface="Cordia New" pitchFamily="34" charset="-34"/>
              <a:cs typeface="Cordia New" pitchFamily="34" charset="-34"/>
            </a:endParaRPr>
          </a:p>
          <a:p>
            <a:pPr eaLnBrk="1" hangingPunct="1">
              <a:buFont typeface="Arial" charset="0"/>
              <a:buNone/>
            </a:pPr>
            <a:endParaRPr lang="th-TH" sz="3600" dirty="0" smtClean="0">
              <a:solidFill>
                <a:srgbClr val="9900CC"/>
              </a:solidFill>
              <a:latin typeface="PSL Omyim" pitchFamily="18" charset="-34"/>
              <a:cs typeface="PSL Omyim" pitchFamily="18" charset="-34"/>
            </a:endParaRPr>
          </a:p>
        </p:txBody>
      </p:sp>
      <p:pic>
        <p:nvPicPr>
          <p:cNvPr id="7" name="Picture 2" descr="http://www.trueplookpanya.com/data/product/uploads/other4/1219342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505200"/>
            <a:ext cx="4130770" cy="3240360"/>
          </a:xfrm>
          <a:prstGeom prst="rect">
            <a:avLst/>
          </a:prstGeom>
          <a:noFill/>
        </p:spPr>
      </p:pic>
      <p:pic>
        <p:nvPicPr>
          <p:cNvPr id="8" name="Picture 4" descr="https://encrypted-tbn2.gstatic.com/images?q=tbn:ANd9GcRmNlvAXHvlIdgJqXT7ot_QlbgseLRi3i6PaaYLxYyO0ac0CmsO"/>
          <p:cNvPicPr>
            <a:picLocks noChangeAspect="1" noChangeArrowheads="1"/>
          </p:cNvPicPr>
          <p:nvPr/>
        </p:nvPicPr>
        <p:blipFill>
          <a:blip r:embed="rId3" cstate="print"/>
          <a:srcRect l="16868" r="12851"/>
          <a:stretch>
            <a:fillRect/>
          </a:stretch>
        </p:blipFill>
        <p:spPr bwMode="auto">
          <a:xfrm>
            <a:off x="4373633" y="3505200"/>
            <a:ext cx="4754934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b="1" dirty="0" err="1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Rattanakosin</a:t>
            </a:r>
            <a:r>
              <a:rPr lang="en-US" b="1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 Literature During 1782-1932</a:t>
            </a:r>
            <a:r>
              <a:rPr lang="en-US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Browallia New"/>
                <a:cs typeface="Browallia New"/>
              </a:rPr>
              <a:t>Records of historical events</a:t>
            </a:r>
          </a:p>
          <a:p>
            <a:pPr>
              <a:buNone/>
              <a:defRPr/>
            </a:pPr>
            <a:r>
              <a:rPr lang="en-US" sz="2400" dirty="0" smtClean="0">
                <a:latin typeface="Browallia New"/>
                <a:cs typeface="Browallia New"/>
              </a:rPr>
              <a:t>	    - </a:t>
            </a:r>
            <a:r>
              <a:rPr lang="en-US" sz="2400" b="1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Phleng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Yao </a:t>
            </a:r>
            <a:r>
              <a:rPr lang="en-US" sz="2400" b="1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Nirat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Rob </a:t>
            </a:r>
            <a:r>
              <a:rPr lang="en-US" sz="2400" b="1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Phama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Thi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Tha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Dindaeng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(</a:t>
            </a:r>
            <a:r>
              <a:rPr lang="en-US" sz="2400" b="1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Nirat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on fighting the Burmese at </a:t>
            </a:r>
            <a:r>
              <a:rPr lang="en-US" sz="2400" b="1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Tha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Dindaeng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, </a:t>
            </a:r>
            <a:r>
              <a:rPr lang="th-TH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เพลงยาวนิราศรบพม่าที่</a:t>
            </a:r>
          </a:p>
          <a:p>
            <a:pPr>
              <a:buNone/>
              <a:defRPr/>
            </a:pPr>
            <a:r>
              <a:rPr lang="th-TH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   ท่าดินแดง</a:t>
            </a:r>
            <a:r>
              <a:rPr lang="en-US" sz="2400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) </a:t>
            </a:r>
          </a:p>
          <a:p>
            <a:pPr>
              <a:buNone/>
              <a:defRPr/>
            </a:pPr>
            <a:r>
              <a:rPr lang="en-US" sz="2400" b="1" i="1" dirty="0" smtClean="0">
                <a:solidFill>
                  <a:schemeClr val="accent6"/>
                </a:solidFill>
                <a:latin typeface="Browallia New"/>
                <a:cs typeface="Browallia New"/>
              </a:rPr>
              <a:t>		</a:t>
            </a:r>
            <a:r>
              <a:rPr lang="en-US" sz="2400" b="1" dirty="0" smtClean="0">
                <a:solidFill>
                  <a:srgbClr val="CC0000"/>
                </a:solidFill>
                <a:latin typeface="Browallia New"/>
                <a:cs typeface="Browallia New"/>
              </a:rPr>
              <a:t>Record the event of war in the reign of king Rama I between Siam and Burma </a:t>
            </a:r>
            <a:endParaRPr lang="en-US" sz="2400" b="1" i="1" dirty="0" smtClean="0">
              <a:solidFill>
                <a:schemeClr val="accent6"/>
              </a:solidFill>
              <a:latin typeface="Browallia New"/>
              <a:cs typeface="Browallia New"/>
            </a:endParaRPr>
          </a:p>
          <a:p>
            <a:pPr>
              <a:buNone/>
              <a:defRPr/>
            </a:pPr>
            <a:endParaRPr lang="en-US" sz="2800" i="1" dirty="0" smtClean="0">
              <a:solidFill>
                <a:schemeClr val="accent6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รูปภาพ 3" descr="imagesCADY9DV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352800"/>
            <a:ext cx="7067670" cy="3348988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b="1" dirty="0" err="1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Rattanakosin</a:t>
            </a:r>
            <a:r>
              <a:rPr lang="en-US" b="1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 Literature During 1782-1932</a:t>
            </a:r>
            <a:r>
              <a:rPr lang="en-US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</a:b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r>
              <a:rPr lang="en-US" dirty="0" smtClean="0">
                <a:latin typeface="Browallia New"/>
                <a:cs typeface="Browallia New"/>
              </a:rPr>
              <a:t>Records of historical events</a:t>
            </a:r>
          </a:p>
          <a:p>
            <a:pPr>
              <a:buNone/>
            </a:pPr>
            <a:r>
              <a:rPr lang="en-US" b="1" i="1" dirty="0" smtClean="0">
                <a:solidFill>
                  <a:srgbClr val="CC3300"/>
                </a:solidFill>
                <a:latin typeface="Browallia New"/>
                <a:cs typeface="Browallia New"/>
              </a:rPr>
              <a:t>	   - </a:t>
            </a:r>
            <a:r>
              <a:rPr lang="en-US" b="1" i="1" u="sng" dirty="0" err="1" smtClean="0">
                <a:solidFill>
                  <a:srgbClr val="CC3300"/>
                </a:solidFill>
                <a:latin typeface="Browallia New"/>
                <a:cs typeface="Browallia New"/>
              </a:rPr>
              <a:t>Lilit</a:t>
            </a:r>
            <a:r>
              <a:rPr lang="en-US" b="1" i="1" u="sng" dirty="0" smtClean="0">
                <a:solidFill>
                  <a:srgbClr val="CC3300"/>
                </a:solidFill>
                <a:latin typeface="Browallia New"/>
                <a:cs typeface="Browallia New"/>
              </a:rPr>
              <a:t> </a:t>
            </a:r>
            <a:r>
              <a:rPr lang="en-US" b="1" i="1" u="sng" dirty="0" err="1" smtClean="0">
                <a:solidFill>
                  <a:srgbClr val="CC3300"/>
                </a:solidFill>
                <a:latin typeface="Browallia New"/>
                <a:cs typeface="Browallia New"/>
              </a:rPr>
              <a:t>Taleng</a:t>
            </a:r>
            <a:r>
              <a:rPr lang="en-US" b="1" i="1" u="sng" dirty="0" smtClean="0">
                <a:solidFill>
                  <a:srgbClr val="CC3300"/>
                </a:solidFill>
                <a:latin typeface="Browallia New"/>
                <a:cs typeface="Browallia New"/>
              </a:rPr>
              <a:t> </a:t>
            </a:r>
            <a:r>
              <a:rPr lang="en-US" b="1" i="1" u="sng" dirty="0" err="1" smtClean="0">
                <a:solidFill>
                  <a:srgbClr val="CC3300"/>
                </a:solidFill>
                <a:latin typeface="Browallia New"/>
                <a:cs typeface="Browallia New"/>
              </a:rPr>
              <a:t>Phai</a:t>
            </a:r>
            <a:r>
              <a:rPr lang="en-US" b="1" i="1" u="sng" dirty="0" smtClean="0">
                <a:solidFill>
                  <a:srgbClr val="CC3300"/>
                </a:solidFill>
                <a:latin typeface="Browallia New"/>
                <a:cs typeface="Browallia New"/>
              </a:rPr>
              <a:t>  </a:t>
            </a:r>
            <a:r>
              <a:rPr lang="en-US" sz="3000" b="1" i="1" u="sng" dirty="0" smtClean="0">
                <a:solidFill>
                  <a:srgbClr val="CC3300"/>
                </a:solidFill>
                <a:latin typeface="Browallia New"/>
                <a:cs typeface="Browallia New"/>
              </a:rPr>
              <a:t>(</a:t>
            </a:r>
            <a:r>
              <a:rPr lang="th-TH" sz="3000" b="1" i="1" u="sng" dirty="0" smtClean="0">
                <a:solidFill>
                  <a:srgbClr val="CC3300"/>
                </a:solidFill>
                <a:latin typeface="Browallia New"/>
                <a:cs typeface="Browallia New"/>
              </a:rPr>
              <a:t>ลิลิตตะเลงพ่าย</a:t>
            </a:r>
            <a:r>
              <a:rPr lang="en-US" sz="3000" b="1" i="1" u="sng" dirty="0" smtClean="0">
                <a:solidFill>
                  <a:srgbClr val="CC3300"/>
                </a:solidFill>
                <a:latin typeface="Browallia New"/>
                <a:cs typeface="Browallia New"/>
              </a:rPr>
              <a:t>) 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  <a:latin typeface="Browallia New"/>
                <a:cs typeface="Browallia New"/>
              </a:rPr>
              <a:t>Inspired by the real event of battle between King </a:t>
            </a:r>
            <a:r>
              <a:rPr lang="en-US" sz="3000" b="1" dirty="0" err="1" smtClean="0">
                <a:solidFill>
                  <a:schemeClr val="accent6">
                    <a:lumMod val="75000"/>
                  </a:schemeClr>
                </a:solidFill>
                <a:latin typeface="Browallia New"/>
                <a:cs typeface="Browallia New"/>
              </a:rPr>
              <a:t>Naresuan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  <a:latin typeface="Browallia New"/>
                <a:cs typeface="Browallia New"/>
              </a:rPr>
              <a:t> of Ayutthaya and the prince of Burma</a:t>
            </a:r>
            <a:endParaRPr lang="en-US" sz="3000" b="1" i="1" dirty="0" smtClean="0">
              <a:solidFill>
                <a:srgbClr val="CC3300"/>
              </a:solidFill>
              <a:latin typeface="Browallia New"/>
              <a:cs typeface="Browallia New"/>
            </a:endParaRPr>
          </a:p>
          <a:p>
            <a:pPr>
              <a:buNone/>
            </a:pPr>
            <a:endParaRPr lang="th-TH" sz="3000" b="1" i="1" dirty="0" smtClean="0">
              <a:solidFill>
                <a:srgbClr val="CC330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endParaRPr lang="en-US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r>
              <a:rPr lang="en-US" dirty="0" smtClean="0"/>
              <a:t>	</a:t>
            </a:r>
            <a:endParaRPr lang="th-TH" dirty="0"/>
          </a:p>
        </p:txBody>
      </p:sp>
      <p:pic>
        <p:nvPicPr>
          <p:cNvPr id="4" name="รูปภาพ 3" descr="1179304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3429000"/>
            <a:ext cx="7669549" cy="290513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Rattanakosin</a:t>
            </a:r>
            <a:r>
              <a:rPr lang="en-US" sz="4000" b="1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 Literature During 1782-1932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The</a:t>
            </a:r>
            <a:r>
              <a:rPr lang="en-US" sz="2400" b="1" i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Chronicles</a:t>
            </a:r>
          </a:p>
          <a:p>
            <a:pPr>
              <a:buNone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	  - </a:t>
            </a:r>
            <a:r>
              <a:rPr lang="en-US" sz="24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Chronicle by </a:t>
            </a:r>
            <a:r>
              <a:rPr lang="en-US" sz="2400" b="1" i="1" dirty="0" err="1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Phanchanthanumat</a:t>
            </a:r>
            <a:r>
              <a:rPr lang="th-TH" sz="24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  (พงศาวดารฉบับพัน</a:t>
            </a:r>
            <a:r>
              <a:rPr lang="th-TH" sz="2400" b="1" i="1" dirty="0" err="1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จันทนุ</a:t>
            </a:r>
            <a:r>
              <a:rPr lang="th-TH" sz="24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มาศ)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recorded history of Ayutthaya till early Rattanakosin</a:t>
            </a:r>
          </a:p>
          <a:p>
            <a:pPr>
              <a:buNone/>
              <a:defRPr/>
            </a:pPr>
            <a:r>
              <a:rPr lang="en-US" sz="2400" b="1" i="1" dirty="0" smtClean="0">
                <a:solidFill>
                  <a:schemeClr val="accent6"/>
                </a:solidFill>
                <a:latin typeface="Cordia New" pitchFamily="34" charset="-34"/>
                <a:cs typeface="Cordia New" pitchFamily="34" charset="-34"/>
              </a:rPr>
              <a:t>	   - </a:t>
            </a:r>
            <a:r>
              <a:rPr lang="en-US" sz="2400" b="1" i="1" dirty="0" err="1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Samkok</a:t>
            </a:r>
            <a:r>
              <a:rPr lang="th-TH" sz="24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  (สามก๊ก)</a:t>
            </a:r>
            <a:r>
              <a:rPr lang="en-US" sz="24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translated from Chinese chronicle</a:t>
            </a:r>
            <a:endParaRPr lang="en-US" sz="2400" b="1" i="1" dirty="0" smtClean="0">
              <a:solidFill>
                <a:schemeClr val="accent6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  <a:defRPr/>
            </a:pPr>
            <a:r>
              <a:rPr lang="en-US" sz="2400" b="1" i="1" dirty="0" smtClean="0">
                <a:solidFill>
                  <a:schemeClr val="accent6"/>
                </a:solidFill>
                <a:latin typeface="Cordia New" pitchFamily="34" charset="-34"/>
                <a:cs typeface="Cordia New" pitchFamily="34" charset="-34"/>
              </a:rPr>
              <a:t>	   - </a:t>
            </a:r>
            <a:r>
              <a:rPr lang="en-US" sz="2400" b="1" i="1" dirty="0" err="1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Rachathirat</a:t>
            </a:r>
            <a:r>
              <a:rPr lang="en-US" sz="24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  (</a:t>
            </a:r>
            <a:r>
              <a:rPr lang="th-TH" sz="2400" b="1" i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ราชาธิราช)</a:t>
            </a:r>
          </a:p>
          <a:p>
            <a:pPr>
              <a:buNone/>
              <a:defRPr/>
            </a:pPr>
            <a:r>
              <a:rPr lang="th-TH" sz="2400" b="1" i="1" dirty="0" smtClean="0">
                <a:solidFill>
                  <a:schemeClr val="accent6"/>
                </a:solidFill>
                <a:latin typeface="Cordia New" pitchFamily="34" charset="-34"/>
                <a:cs typeface="Cordia New" pitchFamily="34" charset="-34"/>
              </a:rPr>
              <a:t> 	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translated from Mon chronicle</a:t>
            </a:r>
            <a:endParaRPr lang="th-TH" sz="2400" b="1" i="1" dirty="0" smtClean="0">
              <a:solidFill>
                <a:schemeClr val="accent6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4" descr="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7400" y="3428998"/>
            <a:ext cx="2438492" cy="341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รูปภาพ 4" descr="200px-Romance_of_the_Three_Kingdo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428999"/>
            <a:ext cx="2232248" cy="341534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A278"/>
                </a:solidFill>
                <a:latin typeface="Browallia New" pitchFamily="34" charset="-34"/>
                <a:cs typeface="Browallia New" pitchFamily="34" charset="-34"/>
              </a:rPr>
              <a:t>RATTANAKOSIN  LITERATURE  1782-1932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697427"/>
          </a:xfrm>
        </p:spPr>
        <p:txBody>
          <a:bodyPr/>
          <a:lstStyle/>
          <a:p>
            <a:r>
              <a:rPr lang="en-US" dirty="0" smtClean="0">
                <a:latin typeface="Browallia New"/>
                <a:cs typeface="Browallia New"/>
              </a:rPr>
              <a:t>Sermons and Proverbs</a:t>
            </a:r>
          </a:p>
          <a:p>
            <a:pPr>
              <a:buNone/>
            </a:pPr>
            <a:r>
              <a:rPr lang="en-US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	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 - Krishna Son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Nong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Kham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Chant</a:t>
            </a:r>
            <a:r>
              <a:rPr lang="en-US" sz="2400" b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(Krishna’s Didactic poem for women, 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กฤษณาสอนน้องคำฉันท์)</a:t>
            </a:r>
            <a:endParaRPr lang="en-US" sz="2400" b="1" i="1" dirty="0" smtClean="0">
              <a:solidFill>
                <a:srgbClr val="9900CC"/>
              </a:solidFill>
              <a:latin typeface="Browallia New"/>
              <a:cs typeface="Browallia New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	  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-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Supasit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Sonying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(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Ladies’ Proverbs, 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สุภาษิตสอนหญิง)</a:t>
            </a:r>
            <a:endParaRPr lang="en-US" sz="2400" b="1" i="1" dirty="0" smtClean="0">
              <a:solidFill>
                <a:srgbClr val="9900CC"/>
              </a:solidFill>
              <a:latin typeface="Browallia New"/>
              <a:cs typeface="Browallia New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	  -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Loka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Niti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Kham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Khlong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(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Loka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Niti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Proverbs, 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โลกนิติคำโคลง)</a:t>
            </a:r>
          </a:p>
          <a:p>
            <a:pPr>
              <a:buNone/>
            </a:pPr>
            <a:endParaRPr lang="en-US" sz="2400" b="1" i="1" dirty="0" smtClean="0">
              <a:solidFill>
                <a:srgbClr val="9900CC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rgbClr val="9900CC"/>
                </a:solidFill>
                <a:latin typeface="Cordia New" pitchFamily="34" charset="-34"/>
                <a:cs typeface="Cordia New" pitchFamily="34" charset="-34"/>
              </a:rPr>
              <a:t>	</a:t>
            </a:r>
          </a:p>
          <a:p>
            <a:pPr>
              <a:buNone/>
            </a:pP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รูปภาพ 3" descr="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789040"/>
            <a:ext cx="2273288" cy="3031050"/>
          </a:xfrm>
          <a:prstGeom prst="rect">
            <a:avLst/>
          </a:prstGeom>
        </p:spPr>
      </p:pic>
      <p:pic>
        <p:nvPicPr>
          <p:cNvPr id="5" name="รูปภาพ 4" descr="wannagamlogni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89040"/>
            <a:ext cx="2088232" cy="3037428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A278"/>
                </a:solidFill>
                <a:latin typeface="Browallia New" pitchFamily="34" charset="-34"/>
                <a:cs typeface="Browallia New" pitchFamily="34" charset="-34"/>
              </a:rPr>
              <a:t>RATTANAKOSIN  LITERATURE  1782-1932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rowallia New"/>
                <a:cs typeface="Browallia New"/>
              </a:rPr>
              <a:t>Buddhist literature</a:t>
            </a:r>
          </a:p>
          <a:p>
            <a:pPr>
              <a:buNone/>
            </a:pPr>
            <a:r>
              <a:rPr lang="en-US" sz="2800" dirty="0" smtClean="0">
                <a:latin typeface="Browallia New"/>
                <a:cs typeface="Browallia New"/>
              </a:rPr>
              <a:t>	   - </a:t>
            </a:r>
            <a:r>
              <a:rPr lang="en-US" sz="2800" b="1" i="1" dirty="0" err="1" smtClean="0">
                <a:latin typeface="Browallia New"/>
                <a:cs typeface="Browallia New"/>
              </a:rPr>
              <a:t>Pathomsomphothikatha</a:t>
            </a:r>
            <a:r>
              <a:rPr lang="en-US" sz="2800" i="1" dirty="0" smtClean="0">
                <a:latin typeface="Browallia New"/>
                <a:cs typeface="Browallia New"/>
              </a:rPr>
              <a:t>  (the life of the Lord Buddha, </a:t>
            </a:r>
          </a:p>
          <a:p>
            <a:pPr>
              <a:buNone/>
            </a:pPr>
            <a:r>
              <a:rPr lang="en-US" sz="2800" i="1" dirty="0" smtClean="0">
                <a:latin typeface="Browallia New"/>
                <a:cs typeface="Browallia New"/>
              </a:rPr>
              <a:t>	      </a:t>
            </a:r>
            <a:r>
              <a:rPr lang="th-TH" sz="2800" i="1" dirty="0" smtClean="0">
                <a:latin typeface="Browallia New"/>
                <a:cs typeface="Browallia New"/>
              </a:rPr>
              <a:t>ปฐมสมโพธิกถา)</a:t>
            </a:r>
          </a:p>
          <a:p>
            <a:pPr>
              <a:buNone/>
            </a:pPr>
            <a:r>
              <a:rPr lang="en-US" sz="2800" dirty="0" smtClean="0">
                <a:latin typeface="Browallia New"/>
                <a:cs typeface="Browallia New"/>
              </a:rPr>
              <a:t>	   - </a:t>
            </a:r>
            <a:r>
              <a:rPr lang="en-US" sz="2800" b="1" i="1" dirty="0" err="1" smtClean="0">
                <a:latin typeface="Browallia New"/>
                <a:cs typeface="Browallia New"/>
              </a:rPr>
              <a:t>Rattanapimpawong</a:t>
            </a:r>
            <a:r>
              <a:rPr lang="en-US" sz="2800" i="1" dirty="0" smtClean="0">
                <a:latin typeface="Browallia New"/>
                <a:cs typeface="Browallia New"/>
              </a:rPr>
              <a:t>  (the legend of emerald Buddha,</a:t>
            </a:r>
            <a:r>
              <a:rPr lang="th-TH" sz="2800" i="1" dirty="0" smtClean="0">
                <a:latin typeface="Browallia New"/>
                <a:cs typeface="Browallia New"/>
              </a:rPr>
              <a:t>รัต</a:t>
            </a:r>
            <a:r>
              <a:rPr lang="th-TH" sz="2800" i="1" dirty="0" err="1" smtClean="0">
                <a:latin typeface="Browallia New"/>
                <a:cs typeface="Browallia New"/>
              </a:rPr>
              <a:t>นพิมพวงศ์</a:t>
            </a:r>
            <a:r>
              <a:rPr lang="th-TH" sz="2800" i="1" dirty="0" smtClean="0">
                <a:latin typeface="Browallia New"/>
                <a:cs typeface="Browallia New"/>
              </a:rPr>
              <a:t>)</a:t>
            </a:r>
          </a:p>
          <a:p>
            <a:pPr>
              <a:buNone/>
            </a:pPr>
            <a:endParaRPr lang="th-TH" sz="2400" i="1" dirty="0" smtClean="0">
              <a:latin typeface="Browallia New" pitchFamily="34" charset="-34"/>
            </a:endParaRPr>
          </a:p>
          <a:p>
            <a:pPr>
              <a:buNone/>
            </a:pPr>
            <a:endParaRPr lang="th-TH" sz="2400" i="1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th-TH" sz="2400" i="1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รูปภาพ 3" descr="imagesCA6VZUL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545" y="3573016"/>
            <a:ext cx="5710623" cy="3168352"/>
          </a:xfrm>
          <a:prstGeom prst="rect">
            <a:avLst/>
          </a:prstGeom>
        </p:spPr>
      </p:pic>
      <p:pic>
        <p:nvPicPr>
          <p:cNvPr id="5" name="Picture 2" descr="http://img.tarad.com/shop/l/lovesiamoldbook/img-lib/spd_2013031350646_b.jpg"/>
          <p:cNvPicPr>
            <a:picLocks noChangeAspect="1" noChangeArrowheads="1"/>
          </p:cNvPicPr>
          <p:nvPr/>
        </p:nvPicPr>
        <p:blipFill>
          <a:blip r:embed="rId3" cstate="print"/>
          <a:srcRect b="2737"/>
          <a:stretch>
            <a:fillRect/>
          </a:stretch>
        </p:blipFill>
        <p:spPr bwMode="auto">
          <a:xfrm>
            <a:off x="6146486" y="3573016"/>
            <a:ext cx="2241938" cy="31527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title"/>
          </p:nvPr>
        </p:nvSpPr>
        <p:spPr>
          <a:xfrm>
            <a:off x="4067944" y="188640"/>
            <a:ext cx="5410944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381850"/>
                </a:solidFill>
              </a:rPr>
              <a:t>Prose vs. Poetry</a:t>
            </a:r>
            <a:endParaRPr lang="th-TH" sz="4000" b="1" dirty="0">
              <a:solidFill>
                <a:srgbClr val="381850"/>
              </a:solidFill>
            </a:endParaRPr>
          </a:p>
        </p:txBody>
      </p:sp>
      <p:pic>
        <p:nvPicPr>
          <p:cNvPr id="1028" name="Picture 4" descr="http://www.bloggang.com/data/s/sasana/picture/1328501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46687"/>
            <a:ext cx="4896544" cy="6962452"/>
          </a:xfrm>
          <a:prstGeom prst="rect">
            <a:avLst/>
          </a:prstGeom>
          <a:noFill/>
        </p:spPr>
      </p:pic>
      <p:pic>
        <p:nvPicPr>
          <p:cNvPr id="1026" name="Picture 2" descr="http://www.baanjomyut.com/library_2/image_oct_54_7/image0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1323579"/>
            <a:ext cx="4413013" cy="5201765"/>
          </a:xfrm>
          <a:prstGeom prst="rect">
            <a:avLst/>
          </a:prstGeom>
          <a:noFill/>
          <a:ln>
            <a:solidFill>
              <a:srgbClr val="9D4B07">
                <a:alpha val="90000"/>
              </a:srgb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48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RATTANAKOSIN  LITERATURE  1782-1932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06896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Browallia New"/>
                <a:cs typeface="Browallia New"/>
              </a:rPr>
              <a:t>Literary tales</a:t>
            </a:r>
          </a:p>
          <a:p>
            <a:pPr>
              <a:buNone/>
            </a:pPr>
            <a:r>
              <a:rPr lang="en-US" sz="2400" dirty="0" smtClean="0">
                <a:latin typeface="Browallia New"/>
                <a:cs typeface="Browallia New"/>
              </a:rPr>
              <a:t>	   -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Pra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Aphai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Manee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 (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พระอภัยมณี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) </a:t>
            </a:r>
          </a:p>
          <a:p>
            <a:pPr>
              <a:buNone/>
            </a:pPr>
            <a:endParaRPr lang="th-TH" sz="2400" b="1" dirty="0" smtClean="0">
              <a:solidFill>
                <a:srgbClr val="9900CC"/>
              </a:solidFill>
              <a:latin typeface="Browallia New" pitchFamily="34" charset="-34"/>
            </a:endParaRPr>
          </a:p>
          <a:p>
            <a:pPr>
              <a:buNone/>
            </a:pPr>
            <a:endParaRPr lang="th-TH" dirty="0">
              <a:latin typeface="Browallia New" pitchFamily="34" charset="-34"/>
            </a:endParaRPr>
          </a:p>
        </p:txBody>
      </p:sp>
      <p:pic>
        <p:nvPicPr>
          <p:cNvPr id="4" name="รูปภาพ 3" descr="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499797"/>
            <a:ext cx="313548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 descr="18007_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905000"/>
            <a:ext cx="3168352" cy="434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RATTANAKOSIN  LITERATURE  1782-1932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13448"/>
          </a:xfrm>
        </p:spPr>
        <p:txBody>
          <a:bodyPr/>
          <a:lstStyle/>
          <a:p>
            <a:r>
              <a:rPr lang="en-US" sz="3000" dirty="0" smtClean="0">
                <a:latin typeface="Browallia New"/>
                <a:cs typeface="Browallia New"/>
              </a:rPr>
              <a:t>Literary tales</a:t>
            </a:r>
          </a:p>
          <a:p>
            <a:pPr>
              <a:buNone/>
            </a:pPr>
            <a:r>
              <a:rPr lang="en-US" sz="28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	   </a:t>
            </a:r>
            <a:r>
              <a:rPr lang="en-US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- </a:t>
            </a:r>
            <a:r>
              <a:rPr lang="en-US" b="1" i="1" dirty="0" err="1" smtClean="0">
                <a:solidFill>
                  <a:srgbClr val="007E00"/>
                </a:solidFill>
                <a:latin typeface="Browallia New"/>
                <a:cs typeface="Browallia New"/>
              </a:rPr>
              <a:t>Khun</a:t>
            </a:r>
            <a:r>
              <a:rPr lang="en-US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Chang </a:t>
            </a:r>
            <a:r>
              <a:rPr lang="en-US" b="1" i="1" dirty="0" err="1" smtClean="0">
                <a:solidFill>
                  <a:srgbClr val="007E00"/>
                </a:solidFill>
                <a:latin typeface="Browallia New"/>
                <a:cs typeface="Browallia New"/>
              </a:rPr>
              <a:t>Khun</a:t>
            </a:r>
            <a:r>
              <a:rPr lang="en-US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</a:t>
            </a:r>
            <a:r>
              <a:rPr lang="en-US" b="1" i="1" dirty="0" err="1" smtClean="0">
                <a:solidFill>
                  <a:srgbClr val="007E00"/>
                </a:solidFill>
                <a:latin typeface="Browallia New"/>
                <a:cs typeface="Browallia New"/>
              </a:rPr>
              <a:t>Phaen</a:t>
            </a:r>
            <a:r>
              <a:rPr lang="en-US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 </a:t>
            </a:r>
            <a:r>
              <a:rPr lang="th-TH" sz="30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(ขุนช้างขุนแผน)</a:t>
            </a:r>
          </a:p>
          <a:p>
            <a:pPr>
              <a:buNone/>
            </a:pPr>
            <a:endParaRPr lang="th-TH" b="1" i="1" dirty="0" smtClean="0">
              <a:solidFill>
                <a:srgbClr val="007E0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3" descr="P2394074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2810550"/>
            <a:ext cx="4937720" cy="396005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A50021"/>
                </a:solidFill>
                <a:latin typeface="Browallia New" pitchFamily="34" charset="-34"/>
                <a:cs typeface="Browallia New" pitchFamily="34" charset="-34"/>
              </a:rPr>
              <a:t>RATTANAKOSIN  LITERATURE  1782-1932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Browallia New"/>
                <a:cs typeface="Browallia New"/>
              </a:rPr>
              <a:t>Literature for performance (Drama/</a:t>
            </a:r>
            <a:r>
              <a:rPr lang="en-US" sz="2400" dirty="0" err="1" smtClean="0">
                <a:latin typeface="Browallia New"/>
                <a:cs typeface="Browallia New"/>
              </a:rPr>
              <a:t>Lakorn</a:t>
            </a:r>
            <a:r>
              <a:rPr lang="en-US" sz="2400" dirty="0" smtClean="0">
                <a:latin typeface="Browallia New"/>
                <a:cs typeface="Browallia New"/>
              </a:rPr>
              <a:t>)</a:t>
            </a:r>
          </a:p>
          <a:p>
            <a:pPr>
              <a:buNone/>
            </a:pPr>
            <a:r>
              <a:rPr lang="en-US" sz="2400" dirty="0" smtClean="0">
                <a:latin typeface="Browallia New"/>
                <a:cs typeface="Browallia New"/>
              </a:rPr>
              <a:t>	   -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Ramakien</a:t>
            </a:r>
            <a:r>
              <a:rPr lang="en-US" sz="2400" b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(รามเกียรติ์)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(Thai Ramayana) </a:t>
            </a:r>
            <a:endParaRPr lang="th-TH" sz="2400" b="1" dirty="0" smtClean="0">
              <a:solidFill>
                <a:srgbClr val="9900CC"/>
              </a:solidFill>
              <a:latin typeface="Browallia New"/>
              <a:cs typeface="Browallia New"/>
            </a:endParaRPr>
          </a:p>
          <a:p>
            <a:pPr>
              <a:buNone/>
            </a:pPr>
            <a:r>
              <a:rPr lang="en-US" sz="2400" dirty="0" smtClean="0">
                <a:latin typeface="Browallia New"/>
                <a:cs typeface="Browallia New"/>
              </a:rPr>
              <a:t>	   -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Inao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(อิเหนา)</a:t>
            </a:r>
          </a:p>
          <a:p>
            <a:pPr>
              <a:buNone/>
            </a:pPr>
            <a:endParaRPr lang="th-TH" sz="2400" b="1" i="1" dirty="0" smtClean="0">
              <a:solidFill>
                <a:srgbClr val="9900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7" name="รูปภาพ 6" descr="517aaa888230269c3aeb218915dcecd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358400"/>
            <a:ext cx="4454976" cy="4454976"/>
          </a:xfrm>
          <a:prstGeom prst="rect">
            <a:avLst/>
          </a:prstGeom>
        </p:spPr>
      </p:pic>
      <p:pic>
        <p:nvPicPr>
          <p:cNvPr id="8" name="รูปภาพ 7" descr="ena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924944"/>
            <a:ext cx="3286984" cy="3888432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34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sz="4000" b="1" cap="none" dirty="0" smtClean="0">
                <a:solidFill>
                  <a:srgbClr val="9900CC"/>
                </a:solidFill>
                <a:latin typeface="Browallia New" pitchFamily="34" charset="-34"/>
                <a:cs typeface="PSL Script"/>
              </a:rPr>
              <a:t>RATTANAKOSIN  LITERATURE  1782-1932</a:t>
            </a:r>
            <a:endParaRPr lang="th-TH" sz="4000" b="1" cap="none" dirty="0" smtClean="0">
              <a:solidFill>
                <a:srgbClr val="9900CC"/>
              </a:solidFill>
              <a:latin typeface="Browallia New" pitchFamily="34" charset="-34"/>
              <a:cs typeface="PSL Script"/>
            </a:endParaRPr>
          </a:p>
        </p:txBody>
      </p:sp>
      <p:sp>
        <p:nvSpPr>
          <p:cNvPr id="4608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0062" y="908720"/>
            <a:ext cx="8392417" cy="201622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Browallia New"/>
                <a:cs typeface="Browallia New"/>
              </a:rPr>
              <a:t>Fiction</a:t>
            </a:r>
          </a:p>
          <a:p>
            <a:pPr lvl="1"/>
            <a:r>
              <a:rPr lang="en-US" sz="24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Mae Wan (pseudonym -</a:t>
            </a:r>
            <a:r>
              <a:rPr lang="th-TH" sz="24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 แม่วัน</a:t>
            </a:r>
            <a:r>
              <a:rPr lang="en-US" sz="24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) and emergence of contemporary Thai literature.</a:t>
            </a:r>
          </a:p>
          <a:p>
            <a:pPr lvl="1"/>
            <a:r>
              <a:rPr lang="en-US" sz="24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The First Thai novel is </a:t>
            </a:r>
            <a:r>
              <a:rPr lang="en-US" sz="2400" b="1" dirty="0" err="1" smtClean="0">
                <a:solidFill>
                  <a:srgbClr val="002060"/>
                </a:solidFill>
                <a:latin typeface="Browallia New"/>
                <a:cs typeface="Browallia New"/>
              </a:rPr>
              <a:t>Kwamphayabat</a:t>
            </a:r>
            <a:r>
              <a:rPr lang="en-US" sz="24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 translated from “Vendetta”  by Mary Corelli</a:t>
            </a:r>
            <a:endParaRPr lang="th-TH" sz="2400" b="1" dirty="0" smtClean="0">
              <a:solidFill>
                <a:srgbClr val="002060"/>
              </a:solidFill>
              <a:latin typeface="Browallia New"/>
              <a:cs typeface="Browallia New"/>
            </a:endParaRPr>
          </a:p>
        </p:txBody>
      </p:sp>
      <p:pic>
        <p:nvPicPr>
          <p:cNvPr id="49156" name="รูปภาพ 3" descr="payasurinrach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58915"/>
            <a:ext cx="2586845" cy="378618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7" name="ตัวยึดเนื้อหา 3" descr="119070308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596" y="2971800"/>
            <a:ext cx="2810139" cy="399879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533400" y="37353"/>
            <a:ext cx="7758112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3600" b="1" cap="none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CONTENTS  OF </a:t>
            </a:r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cap="none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RATTANAKOSIN  LITERATURE</a:t>
            </a:r>
            <a:endParaRPr lang="th-TH" sz="3600" b="1" cap="none" dirty="0" smtClean="0">
              <a:solidFill>
                <a:srgbClr val="CC00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9155" name="ตัวยึดเนื้อหา 2"/>
          <p:cNvSpPr>
            <a:spLocks noGrp="1"/>
          </p:cNvSpPr>
          <p:nvPr>
            <p:ph idx="1"/>
          </p:nvPr>
        </p:nvSpPr>
        <p:spPr>
          <a:xfrm>
            <a:off x="179512" y="1268760"/>
            <a:ext cx="8002588" cy="468788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Reconstruction of Arts and Letters (</a:t>
            </a:r>
            <a:r>
              <a:rPr lang="th-TH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ฟื้นฟูอักษรศาสตร์</a:t>
            </a:r>
            <a:r>
              <a:rPr lang="en-US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  <a:p>
            <a:pPr eaLnBrk="1" hangingPunct="1"/>
            <a:r>
              <a:rPr lang="en-US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Human Resources </a:t>
            </a:r>
            <a:r>
              <a:rPr lang="th-TH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(สร้างคุณภาพคน)</a:t>
            </a:r>
            <a:endParaRPr lang="en-US" sz="3600" b="1" dirty="0" smtClean="0">
              <a:solidFill>
                <a:srgbClr val="0099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eaLnBrk="1" hangingPunct="1"/>
            <a:r>
              <a:rPr lang="en-US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Romance </a:t>
            </a:r>
            <a:r>
              <a:rPr lang="th-TH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(ประโลมโลก)</a:t>
            </a:r>
            <a:endParaRPr lang="en-US" sz="3600" b="1" dirty="0" smtClean="0">
              <a:solidFill>
                <a:srgbClr val="0099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eaLnBrk="1" hangingPunct="1"/>
            <a:r>
              <a:rPr lang="en-US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Social Criticism (</a:t>
            </a:r>
            <a:r>
              <a:rPr lang="th-TH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วิจารณ์สังคม</a:t>
            </a:r>
            <a:r>
              <a:rPr lang="en-US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  <a:p>
            <a:pPr eaLnBrk="1" hangingPunct="1"/>
            <a:r>
              <a:rPr lang="en-US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Nationalism </a:t>
            </a:r>
            <a:r>
              <a:rPr lang="th-TH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(ปลุกใจให้รักชาติ)</a:t>
            </a:r>
            <a:endParaRPr lang="en-US" sz="3600" b="1" dirty="0" smtClean="0">
              <a:solidFill>
                <a:srgbClr val="0099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eaLnBrk="1" hangingPunct="1"/>
            <a:r>
              <a:rPr lang="en-US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Literary Convention </a:t>
            </a:r>
            <a:r>
              <a:rPr lang="th-TH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(โบราณนิยม)</a:t>
            </a:r>
            <a:endParaRPr lang="en-US" sz="3600" b="1" dirty="0" smtClean="0">
              <a:solidFill>
                <a:srgbClr val="0099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eaLnBrk="1" hangingPunct="1"/>
            <a:r>
              <a:rPr lang="en-US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Foreign Literary Influences </a:t>
            </a:r>
            <a:endParaRPr lang="th-TH" sz="3600" b="1" dirty="0" smtClean="0">
              <a:solidFill>
                <a:srgbClr val="0099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eaLnBrk="1" hangingPunct="1">
              <a:buNone/>
            </a:pPr>
            <a:r>
              <a:rPr lang="th-TH" sz="3600" b="1" dirty="0" smtClean="0">
                <a:solidFill>
                  <a:srgbClr val="0099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(ผสมผสานอิทธิพลจากต่างชาติ)</a:t>
            </a:r>
            <a:endParaRPr lang="en-US" sz="3600" b="1" dirty="0" smtClean="0">
              <a:solidFill>
                <a:srgbClr val="0099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eaLnBrk="1" hangingPunct="1"/>
            <a:endParaRPr lang="th-TH" sz="3200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รูปภาพ 3" descr="1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8734" y="4589904"/>
            <a:ext cx="4285266" cy="2232248"/>
          </a:xfrm>
          <a:prstGeom prst="rect">
            <a:avLst/>
          </a:prstGeom>
        </p:spPr>
      </p:pic>
      <p:pic>
        <p:nvPicPr>
          <p:cNvPr id="5" name="รูปภาพ 4" descr="1219342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5203" y="2132856"/>
            <a:ext cx="2952328" cy="2315937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Reconstruction of Arts and Letters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8388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Browallia New"/>
                <a:cs typeface="Browallia New"/>
              </a:rPr>
              <a:t>The performing art literature (King Rama I-II)</a:t>
            </a:r>
          </a:p>
          <a:p>
            <a:pPr>
              <a:buNone/>
            </a:pPr>
            <a:r>
              <a:rPr lang="en-US" sz="2400" dirty="0" smtClean="0">
                <a:latin typeface="Browallia New"/>
                <a:cs typeface="Browallia New"/>
              </a:rPr>
              <a:t>	</a:t>
            </a:r>
            <a:r>
              <a:rPr lang="en-US" sz="2400" b="1" i="1" dirty="0" smtClean="0">
                <a:latin typeface="Browallia New"/>
                <a:cs typeface="Browallia New"/>
              </a:rPr>
              <a:t>    - </a:t>
            </a:r>
            <a:r>
              <a:rPr lang="en-US" sz="2400" b="1" i="1" dirty="0" err="1" smtClean="0">
                <a:latin typeface="Browallia New"/>
                <a:cs typeface="Browallia New"/>
              </a:rPr>
              <a:t>Ramakien</a:t>
            </a:r>
            <a:endParaRPr lang="en-US" sz="2400" b="1" i="1" dirty="0" smtClean="0">
              <a:latin typeface="Browallia New"/>
              <a:cs typeface="Browallia New"/>
            </a:endParaRPr>
          </a:p>
          <a:p>
            <a:pPr>
              <a:buNone/>
            </a:pPr>
            <a:r>
              <a:rPr lang="en-US" sz="2400" b="1" i="1" dirty="0" smtClean="0">
                <a:latin typeface="Browallia New"/>
                <a:cs typeface="Browallia New"/>
              </a:rPr>
              <a:t>	    - </a:t>
            </a:r>
            <a:r>
              <a:rPr lang="en-US" sz="2400" b="1" i="1" dirty="0" err="1" smtClean="0">
                <a:latin typeface="Browallia New"/>
                <a:cs typeface="Browallia New"/>
              </a:rPr>
              <a:t>Inao</a:t>
            </a:r>
            <a:endParaRPr lang="en-US" sz="2400" b="1" i="1" dirty="0" smtClean="0">
              <a:latin typeface="Browallia New"/>
              <a:cs typeface="Browallia New"/>
            </a:endParaRPr>
          </a:p>
          <a:p>
            <a:pPr>
              <a:buNone/>
            </a:pPr>
            <a:r>
              <a:rPr lang="en-US" sz="2400" b="1" i="1" dirty="0" smtClean="0">
                <a:latin typeface="Browallia New"/>
                <a:cs typeface="Browallia New"/>
              </a:rPr>
              <a:t>	    - </a:t>
            </a:r>
            <a:r>
              <a:rPr lang="en-US" sz="2400" b="1" i="1" dirty="0" err="1" smtClean="0">
                <a:latin typeface="Browallia New"/>
                <a:cs typeface="Browallia New"/>
              </a:rPr>
              <a:t>Sangthong</a:t>
            </a:r>
            <a:endParaRPr lang="en-US" sz="2400" b="1" i="1" dirty="0" smtClean="0">
              <a:latin typeface="Browallia New"/>
              <a:cs typeface="Browallia New"/>
            </a:endParaRPr>
          </a:p>
          <a:p>
            <a:pPr>
              <a:buNone/>
            </a:pPr>
            <a:endParaRPr lang="th-TH" sz="2400" dirty="0"/>
          </a:p>
        </p:txBody>
      </p:sp>
      <p:pic>
        <p:nvPicPr>
          <p:cNvPr id="4" name="รูปภาพ 3" descr="3_Khon_sala_2.jpg"/>
          <p:cNvPicPr>
            <a:picLocks noChangeAspect="1"/>
          </p:cNvPicPr>
          <p:nvPr/>
        </p:nvPicPr>
        <p:blipFill rotWithShape="1">
          <a:blip r:embed="rId2" cstate="print"/>
          <a:srcRect t="20975"/>
          <a:stretch/>
        </p:blipFill>
        <p:spPr>
          <a:xfrm>
            <a:off x="3415753" y="1844824"/>
            <a:ext cx="5692751" cy="2492286"/>
          </a:xfrm>
          <a:prstGeom prst="rect">
            <a:avLst/>
          </a:prstGeom>
        </p:spPr>
      </p:pic>
      <p:pic>
        <p:nvPicPr>
          <p:cNvPr id="5" name="รูปภาพ 4" descr="original_551000009114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4365104"/>
            <a:ext cx="3360254" cy="2448272"/>
          </a:xfrm>
          <a:prstGeom prst="rect">
            <a:avLst/>
          </a:prstGeom>
        </p:spPr>
      </p:pic>
      <p:pic>
        <p:nvPicPr>
          <p:cNvPr id="6" name="รูปภาพ 5" descr="11749083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0123" y="3501008"/>
            <a:ext cx="2059069" cy="3096344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369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Human Resources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Browallia New"/>
                <a:cs typeface="Browallia New"/>
              </a:rPr>
              <a:t>The didactic literature (King Rama I-III) </a:t>
            </a:r>
          </a:p>
          <a:p>
            <a:pPr>
              <a:buNone/>
            </a:pPr>
            <a:r>
              <a:rPr lang="en-US" sz="2400" dirty="0" smtClean="0">
                <a:latin typeface="Browallia New"/>
                <a:cs typeface="Browallia New"/>
              </a:rPr>
              <a:t>	    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-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Loka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Niti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Kham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Khlong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(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Loka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Niti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Proverbs)</a:t>
            </a:r>
          </a:p>
          <a:p>
            <a:pPr>
              <a:buNone/>
            </a:pP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        -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Supasit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400" b="1" i="1" dirty="0" err="1" smtClean="0">
                <a:solidFill>
                  <a:srgbClr val="9900CC"/>
                </a:solidFill>
                <a:latin typeface="Browallia New"/>
                <a:cs typeface="Browallia New"/>
              </a:rPr>
              <a:t>Sonying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(</a:t>
            </a:r>
            <a:r>
              <a:rPr lang="en-US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Ladies’ Proverbs</a:t>
            </a:r>
            <a:r>
              <a:rPr lang="th-TH" sz="24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)</a:t>
            </a:r>
          </a:p>
          <a:p>
            <a:pPr>
              <a:buNone/>
            </a:pPr>
            <a:endParaRPr lang="en-US" sz="2400" b="1" i="1" dirty="0" smtClean="0">
              <a:solidFill>
                <a:srgbClr val="9900CC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	    </a:t>
            </a:r>
            <a:endParaRPr lang="th-TH" sz="24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286000" y="301350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b="1" i="1" dirty="0" smtClean="0">
              <a:solidFill>
                <a:srgbClr val="9900CC"/>
              </a:solidFill>
              <a:latin typeface="Browallia New" pitchFamily="34" charset="-34"/>
            </a:endParaRPr>
          </a:p>
          <a:p>
            <a:r>
              <a:rPr lang="en-US" sz="2400" b="1" i="1" dirty="0" smtClean="0">
                <a:solidFill>
                  <a:srgbClr val="9900CC"/>
                </a:solidFill>
                <a:latin typeface="Browallia New" pitchFamily="34" charset="-34"/>
              </a:rPr>
              <a:t> </a:t>
            </a:r>
            <a:endParaRPr lang="th-TH" sz="2400" b="1" i="1" dirty="0" smtClean="0">
              <a:solidFill>
                <a:srgbClr val="9900CC"/>
              </a:solidFill>
              <a:latin typeface="Browallia New" pitchFamily="34" charset="-34"/>
            </a:endParaRPr>
          </a:p>
          <a:p>
            <a:endParaRPr lang="en-US" sz="2400" b="1" i="1" dirty="0" err="1" smtClean="0">
              <a:solidFill>
                <a:srgbClr val="9900CC"/>
              </a:solidFill>
              <a:latin typeface="Browallia New" pitchFamily="34" charset="-34"/>
            </a:endParaRPr>
          </a:p>
        </p:txBody>
      </p:sp>
      <p:pic>
        <p:nvPicPr>
          <p:cNvPr id="6" name="รูปภาพ 5" descr="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1638" y="2852936"/>
            <a:ext cx="2980682" cy="3974244"/>
          </a:xfrm>
          <a:prstGeom prst="rect">
            <a:avLst/>
          </a:prstGeom>
        </p:spPr>
      </p:pic>
      <p:pic>
        <p:nvPicPr>
          <p:cNvPr id="7" name="รูปภาพ 6" descr="wannagamlogni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3208" y="2896080"/>
            <a:ext cx="2722054" cy="3959351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Romance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06896" y="1052736"/>
            <a:ext cx="8229600" cy="4525963"/>
          </a:xfrm>
        </p:spPr>
        <p:txBody>
          <a:bodyPr/>
          <a:lstStyle/>
          <a:p>
            <a:r>
              <a:rPr lang="en-US" sz="2800" dirty="0" smtClean="0"/>
              <a:t>Tales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7E00"/>
                </a:solidFill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3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   - </a:t>
            </a:r>
            <a:r>
              <a:rPr lang="en-US" sz="3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Khun</a:t>
            </a:r>
            <a:r>
              <a:rPr lang="en-US" sz="3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Chang </a:t>
            </a:r>
            <a:r>
              <a:rPr lang="en-US" sz="3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Khun</a:t>
            </a:r>
            <a:r>
              <a:rPr lang="en-US" sz="3000" b="1" i="1" dirty="0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000" b="1" i="1" dirty="0" err="1" smtClean="0">
                <a:solidFill>
                  <a:srgbClr val="007E00"/>
                </a:solidFill>
                <a:latin typeface="Browallia New" pitchFamily="34" charset="-34"/>
                <a:cs typeface="Browallia New" pitchFamily="34" charset="-34"/>
              </a:rPr>
              <a:t>Phaen</a:t>
            </a:r>
            <a:endParaRPr lang="th-TH" sz="3000" b="1" i="1" dirty="0" smtClean="0">
              <a:solidFill>
                <a:srgbClr val="007E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r>
              <a:rPr lang="en-US" sz="3000" dirty="0" smtClean="0">
                <a:latin typeface="Browallia New" pitchFamily="34" charset="-34"/>
                <a:cs typeface="Browallia New" pitchFamily="34" charset="-34"/>
              </a:rPr>
              <a:t>	    - </a:t>
            </a:r>
            <a:r>
              <a:rPr lang="en-US" sz="3000" b="1" i="1" dirty="0" err="1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Pra</a:t>
            </a:r>
            <a:r>
              <a:rPr lang="en-US" sz="3000" b="1" i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000" b="1" i="1" dirty="0" err="1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Aphai</a:t>
            </a:r>
            <a:r>
              <a:rPr lang="en-US" sz="3000" b="1" i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000" b="1" i="1" dirty="0" err="1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Manee</a:t>
            </a:r>
            <a:r>
              <a:rPr lang="en-US" sz="3000" b="1" i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  <a:p>
            <a:pPr>
              <a:buNone/>
            </a:pPr>
            <a:endParaRPr lang="en-US" sz="3000" b="1" i="1" dirty="0" smtClean="0">
              <a:solidFill>
                <a:srgbClr val="9900CC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th-TH" sz="3000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5" name="รูปภาพ 4" descr="m66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889347"/>
            <a:ext cx="3672408" cy="3991750"/>
          </a:xfrm>
          <a:prstGeom prst="rect">
            <a:avLst/>
          </a:prstGeom>
        </p:spPr>
      </p:pic>
      <p:pic>
        <p:nvPicPr>
          <p:cNvPr id="6" name="รูปภาพ 5" descr="wanton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2133600"/>
            <a:ext cx="3328264" cy="430178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369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Social Criticism</a:t>
            </a:r>
            <a:endParaRPr lang="th-TH" sz="40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18864" y="105273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Browallia New" pitchFamily="34" charset="-34"/>
                <a:cs typeface="Browallia New" pitchFamily="34" charset="-34"/>
              </a:rPr>
              <a:t>Journal – the articles and essays (King Rama IV-VI)</a:t>
            </a:r>
          </a:p>
          <a:p>
            <a:pPr>
              <a:buNone/>
            </a:pPr>
            <a:r>
              <a:rPr lang="en-US" sz="2400" b="1" dirty="0" smtClean="0">
                <a:latin typeface="Browallia New" pitchFamily="34" charset="-34"/>
                <a:cs typeface="Browallia New" pitchFamily="34" charset="-34"/>
              </a:rPr>
              <a:t>	 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-  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Jodmai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Jangwang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Ram (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Jangwang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Ram’s Letter, </a:t>
            </a:r>
            <a:r>
              <a:rPr lang="th-TH" sz="2400" b="1" i="1" dirty="0" smtClean="0">
                <a:latin typeface="Browallia New" pitchFamily="34" charset="-34"/>
                <a:cs typeface="Browallia New" pitchFamily="34" charset="-34"/>
              </a:rPr>
              <a:t>จดหมายจางวางหร่ำ)</a:t>
            </a:r>
            <a:endParaRPr lang="en-US" sz="2400" b="1" i="1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	- 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Klong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Klon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Kong 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Kru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Thep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 b="1" i="1" dirty="0" smtClean="0"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Kru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Thep’s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poetry</a:t>
            </a:r>
            <a:r>
              <a:rPr lang="th-TH" sz="2400" b="1" i="1" dirty="0" smtClean="0">
                <a:latin typeface="Browallia New" pitchFamily="34" charset="-34"/>
                <a:cs typeface="Browallia New" pitchFamily="34" charset="-34"/>
              </a:rPr>
              <a:t>, โคลงกลอนของครูเทพ)</a:t>
            </a:r>
            <a:endParaRPr lang="en-US" sz="2400" b="1" i="1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th-TH" sz="2400" b="1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5" name="รูปภาพ 4" descr="จดหมายจางวางหร่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2743200"/>
            <a:ext cx="2550730" cy="3525616"/>
          </a:xfrm>
          <a:prstGeom prst="rect">
            <a:avLst/>
          </a:prstGeom>
        </p:spPr>
      </p:pic>
      <p:pic>
        <p:nvPicPr>
          <p:cNvPr id="28674" name="Picture 2" descr="http://image.issuu.com/140226105740-d7b6cd393e0002f6431a1120fa4c00af/jpg/page_1_thumb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743200"/>
            <a:ext cx="2664296" cy="35468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Nationalism</a:t>
            </a: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Plays</a:t>
            </a:r>
          </a:p>
          <a:p>
            <a:pPr>
              <a:buNone/>
            </a:pPr>
            <a:r>
              <a:rPr lang="en-US" sz="2400" dirty="0" smtClean="0">
                <a:latin typeface="Browallia New" pitchFamily="34" charset="-34"/>
                <a:cs typeface="Browallia New" pitchFamily="34" charset="-34"/>
              </a:rPr>
              <a:t>	    - 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Huajai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400" b="1" i="1" dirty="0" err="1" smtClean="0">
                <a:latin typeface="Browallia New" pitchFamily="34" charset="-34"/>
                <a:cs typeface="Browallia New" pitchFamily="34" charset="-34"/>
              </a:rPr>
              <a:t>nakrob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 (The warrior’s Spirit, </a:t>
            </a:r>
            <a:r>
              <a:rPr lang="th-TH" sz="2400" b="1" i="1" dirty="0" smtClean="0">
                <a:latin typeface="Browallia New" pitchFamily="34" charset="-34"/>
                <a:cs typeface="Browallia New" pitchFamily="34" charset="-34"/>
              </a:rPr>
              <a:t>หัวใจนักรบ</a:t>
            </a:r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Essays</a:t>
            </a:r>
          </a:p>
          <a:p>
            <a:pPr lvl="1"/>
            <a:r>
              <a:rPr lang="en-US" sz="2400" b="1" i="1" dirty="0" smtClean="0">
                <a:latin typeface="Browallia New" pitchFamily="34" charset="-34"/>
                <a:cs typeface="Browallia New" pitchFamily="34" charset="-34"/>
              </a:rPr>
              <a:t>Wake up Thai! </a:t>
            </a:r>
            <a:r>
              <a:rPr lang="th-TH" sz="2400" b="1" i="1" dirty="0" smtClean="0">
                <a:latin typeface="Browallia New" pitchFamily="34" charset="-34"/>
                <a:cs typeface="Browallia New" pitchFamily="34" charset="-34"/>
              </a:rPr>
              <a:t>(เมืองไทยจงตื่นเถิด)</a:t>
            </a:r>
            <a:endParaRPr lang="en-US" sz="2400" b="1" i="1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en-US" dirty="0" smtClean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Picture 3" descr="spd_20090801174701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3357562"/>
            <a:ext cx="2365825" cy="3214710"/>
          </a:xfrm>
          <a:prstGeom prst="rect">
            <a:avLst/>
          </a:prstGeom>
        </p:spPr>
      </p:pic>
      <p:pic>
        <p:nvPicPr>
          <p:cNvPr id="5" name="Picture 4" descr="AUQW5DACAK1T94LCA973MP9CA1LHL7PCA7QZ0VCCAMOJRS4CA5Z3PY5CAVWMTSZCA9PDNJRCA3A4HZ0CA6FD3JCCAKIVGC0CAF2G2DHCAQFYJB9CA23XEQSCA73992ACABE313QCAG2LX8TCAF9Z95PCA3B2SF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3929066"/>
            <a:ext cx="2571768" cy="2448770"/>
          </a:xfrm>
          <a:prstGeom prst="rect">
            <a:avLst/>
          </a:prstGeom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Thai Poetry</a:t>
            </a:r>
            <a:endParaRPr lang="th-TH" dirty="0"/>
          </a:p>
        </p:txBody>
      </p:sp>
      <p:pic>
        <p:nvPicPr>
          <p:cNvPr id="1026" name="Picture 2" descr="http://www.baanjomyut.com/library_2/image_oct_54_7/image0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348" y="1124744"/>
            <a:ext cx="4572370" cy="5389605"/>
          </a:xfrm>
          <a:prstGeom prst="rect">
            <a:avLst/>
          </a:prstGeom>
          <a:noFill/>
          <a:ln>
            <a:solidFill>
              <a:srgbClr val="9D4B07">
                <a:alpha val="90000"/>
              </a:srgb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97914" y="1785356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Khlong</a:t>
            </a:r>
            <a:endParaRPr lang="th-TH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7914" y="5733256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Klon</a:t>
            </a:r>
            <a:endParaRPr lang="th-TH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7914" y="312180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Chan</a:t>
            </a:r>
            <a:endParaRPr lang="th-TH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7914" y="4345940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Kap</a:t>
            </a:r>
            <a:endParaRPr lang="th-TH" i="1" dirty="0">
              <a:solidFill>
                <a:srgbClr val="FF0000"/>
              </a:solidFill>
            </a:endParaRPr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>
            <a:off x="5954972" y="1999670"/>
            <a:ext cx="57150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5954972" y="5947570"/>
            <a:ext cx="57150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5954972" y="4560254"/>
            <a:ext cx="57150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5954972" y="3336118"/>
            <a:ext cx="57150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Literary Convention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161007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latin typeface="Browallia New"/>
                <a:cs typeface="Browallia New"/>
              </a:rPr>
              <a:t>Buddhist literature</a:t>
            </a:r>
          </a:p>
          <a:p>
            <a:pPr>
              <a:buNone/>
            </a:pPr>
            <a:r>
              <a:rPr lang="en-US" sz="2800" dirty="0" smtClean="0">
                <a:latin typeface="Browallia New"/>
                <a:cs typeface="Browallia New"/>
              </a:rPr>
              <a:t>	    -  </a:t>
            </a:r>
            <a:r>
              <a:rPr lang="en-US" sz="2800" b="1" i="1" dirty="0" err="1" smtClean="0">
                <a:latin typeface="Browallia New"/>
                <a:cs typeface="Browallia New"/>
              </a:rPr>
              <a:t>Rai</a:t>
            </a:r>
            <a:r>
              <a:rPr lang="en-US" sz="2800" b="1" dirty="0" smtClean="0"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latin typeface="Browallia New"/>
                <a:cs typeface="Browallia New"/>
              </a:rPr>
              <a:t>Mahachat</a:t>
            </a:r>
            <a:r>
              <a:rPr lang="en-US" sz="2800" b="1" i="1" dirty="0" smtClean="0">
                <a:latin typeface="Browallia New"/>
                <a:cs typeface="Browallia New"/>
              </a:rPr>
              <a:t> (</a:t>
            </a:r>
            <a:r>
              <a:rPr lang="en-US" sz="2800" b="1" i="1" dirty="0" err="1" smtClean="0">
                <a:latin typeface="Browallia New"/>
                <a:cs typeface="Browallia New"/>
              </a:rPr>
              <a:t>Vessantara</a:t>
            </a:r>
            <a:r>
              <a:rPr lang="en-US" sz="2800" b="1" i="1" dirty="0" smtClean="0">
                <a:latin typeface="Browallia New"/>
                <a:cs typeface="Browallia New"/>
              </a:rPr>
              <a:t> </a:t>
            </a:r>
            <a:r>
              <a:rPr lang="en-US" sz="2800" b="1" i="1" dirty="0" err="1" smtClean="0">
                <a:latin typeface="Browallia New"/>
                <a:cs typeface="Browallia New"/>
              </a:rPr>
              <a:t>Jataka</a:t>
            </a:r>
            <a:r>
              <a:rPr lang="en-US" sz="2800" b="1" i="1" dirty="0" smtClean="0">
                <a:latin typeface="Browallia New"/>
                <a:cs typeface="Browallia New"/>
              </a:rPr>
              <a:t>,</a:t>
            </a:r>
            <a:r>
              <a:rPr lang="th-TH" sz="2800" b="1" i="1" dirty="0" smtClean="0">
                <a:latin typeface="Browallia New"/>
                <a:cs typeface="Browallia New"/>
              </a:rPr>
              <a:t> </a:t>
            </a:r>
            <a:r>
              <a:rPr lang="en-US" sz="2800" b="1" i="1" dirty="0" smtClean="0">
                <a:latin typeface="Browallia New"/>
                <a:cs typeface="Browallia New"/>
              </a:rPr>
              <a:t>the great life, </a:t>
            </a:r>
            <a:r>
              <a:rPr lang="th-TH" sz="2800" b="1" i="1" dirty="0" smtClean="0">
                <a:latin typeface="Browallia New"/>
                <a:cs typeface="Browallia New"/>
              </a:rPr>
              <a:t>ร่ายมหาชาติ)</a:t>
            </a:r>
          </a:p>
          <a:p>
            <a:r>
              <a:rPr lang="en-US" sz="2800" b="1" i="1" dirty="0" smtClean="0">
                <a:latin typeface="Browallia New"/>
                <a:cs typeface="Browallia New"/>
              </a:rPr>
              <a:t>Traditional literary form</a:t>
            </a:r>
          </a:p>
          <a:p>
            <a:pPr lvl="1"/>
            <a:r>
              <a:rPr lang="en-US" b="1" i="1" dirty="0" err="1" smtClean="0">
                <a:latin typeface="Browallia New"/>
                <a:cs typeface="Browallia New"/>
              </a:rPr>
              <a:t>Lilit</a:t>
            </a:r>
            <a:r>
              <a:rPr lang="en-US" b="1" i="1" dirty="0" smtClean="0">
                <a:latin typeface="Browallia New"/>
                <a:cs typeface="Browallia New"/>
              </a:rPr>
              <a:t>, Kham </a:t>
            </a:r>
            <a:r>
              <a:rPr lang="en-US" b="1" i="1" dirty="0" err="1" smtClean="0">
                <a:latin typeface="Browallia New"/>
                <a:cs typeface="Browallia New"/>
              </a:rPr>
              <a:t>Luang</a:t>
            </a:r>
            <a:r>
              <a:rPr lang="en-US" b="1" i="1" dirty="0" smtClean="0">
                <a:latin typeface="Browallia New"/>
                <a:cs typeface="Browallia New"/>
              </a:rPr>
              <a:t>, Kham </a:t>
            </a:r>
            <a:r>
              <a:rPr lang="en-US" b="1" i="1" dirty="0" err="1" smtClean="0">
                <a:latin typeface="Browallia New"/>
                <a:cs typeface="Browallia New"/>
              </a:rPr>
              <a:t>chand</a:t>
            </a:r>
            <a:endParaRPr lang="en-US" b="1" i="1" dirty="0" smtClean="0">
              <a:latin typeface="Browallia New"/>
              <a:cs typeface="Browallia New"/>
            </a:endParaRPr>
          </a:p>
          <a:p>
            <a:pPr>
              <a:buNone/>
            </a:pPr>
            <a:endParaRPr lang="en-US" sz="2800" b="1" i="1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 descr="1297102055.jpg"/>
          <p:cNvPicPr>
            <a:picLocks noChangeAspect="1"/>
          </p:cNvPicPr>
          <p:nvPr/>
        </p:nvPicPr>
        <p:blipFill rotWithShape="1">
          <a:blip r:embed="rId2" cstate="print"/>
          <a:srcRect l="5801" t="3824" r="3749" b="4014"/>
          <a:stretch/>
        </p:blipFill>
        <p:spPr>
          <a:xfrm>
            <a:off x="1447800" y="2895600"/>
            <a:ext cx="2680213" cy="3641300"/>
          </a:xfrm>
          <a:prstGeom prst="rect">
            <a:avLst/>
          </a:prstGeom>
        </p:spPr>
      </p:pic>
      <p:pic>
        <p:nvPicPr>
          <p:cNvPr id="5" name="Picture 4" descr="ch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2895600"/>
            <a:ext cx="2515462" cy="364239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Foreign Literary Influences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912" y="1340768"/>
            <a:ext cx="8229600" cy="4525963"/>
          </a:xfrm>
        </p:spPr>
        <p:txBody>
          <a:bodyPr/>
          <a:lstStyle/>
          <a:p>
            <a:r>
              <a:rPr lang="en-US" sz="3000" dirty="0" smtClean="0">
                <a:latin typeface="Browallia New" pitchFamily="34" charset="-34"/>
                <a:cs typeface="Browallia New" pitchFamily="34" charset="-34"/>
              </a:rPr>
              <a:t>Literary works from the eastern countries</a:t>
            </a:r>
          </a:p>
          <a:p>
            <a:pPr>
              <a:buNone/>
            </a:pPr>
            <a:r>
              <a:rPr lang="en-US" sz="2800" dirty="0" smtClean="0">
                <a:latin typeface="Browallia New" pitchFamily="34" charset="-34"/>
                <a:cs typeface="Browallia New" pitchFamily="34" charset="-34"/>
              </a:rPr>
              <a:t>	   </a:t>
            </a:r>
            <a:r>
              <a:rPr lang="en-US" sz="2800" b="1" i="1" dirty="0" smtClean="0">
                <a:latin typeface="Browallia New" pitchFamily="34" charset="-34"/>
                <a:cs typeface="Browallia New" pitchFamily="34" charset="-34"/>
              </a:rPr>
              <a:t>- </a:t>
            </a:r>
            <a:r>
              <a:rPr lang="en-US" sz="2800" b="1" i="1" dirty="0" err="1" smtClean="0">
                <a:latin typeface="Browallia New" pitchFamily="34" charset="-34"/>
                <a:cs typeface="Browallia New" pitchFamily="34" charset="-34"/>
              </a:rPr>
              <a:t>Sakuntala</a:t>
            </a:r>
            <a:r>
              <a:rPr lang="en-US" sz="2800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600" b="1" i="1" dirty="0" smtClean="0"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sz="2600" b="1" i="1" dirty="0" err="1" smtClean="0">
                <a:latin typeface="Browallia New" pitchFamily="34" charset="-34"/>
                <a:cs typeface="Browallia New" pitchFamily="34" charset="-34"/>
              </a:rPr>
              <a:t>ศกุนตลา</a:t>
            </a:r>
            <a:r>
              <a:rPr lang="th-TH" sz="2600" b="1" i="1" dirty="0" smtClean="0">
                <a:latin typeface="Browallia New" pitchFamily="34" charset="-34"/>
                <a:cs typeface="Browallia New" pitchFamily="34" charset="-34"/>
              </a:rPr>
              <a:t>)  </a:t>
            </a:r>
            <a:endParaRPr lang="en-US" sz="2600" b="1" i="1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abhijnanasakuntalam_of_kalidasa_with_an_exhaustive_idj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2819400"/>
            <a:ext cx="2299346" cy="3464768"/>
          </a:xfrm>
          <a:prstGeom prst="rect">
            <a:avLst/>
          </a:prstGeom>
        </p:spPr>
      </p:pic>
      <p:pic>
        <p:nvPicPr>
          <p:cNvPr id="5" name="Picture 4" descr="97897498699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362200"/>
            <a:ext cx="3044835" cy="432366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57620" y="4214818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Foreign Literary Influences </a:t>
            </a:r>
            <a:r>
              <a:rPr lang="th-TH" b="1" dirty="0" smtClean="0">
                <a:solidFill>
                  <a:srgbClr val="0099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 smtClean="0">
                <a:solidFill>
                  <a:srgbClr val="009900"/>
                </a:solidFill>
                <a:latin typeface="TH SarabunPSK" pitchFamily="34" charset="-34"/>
                <a:cs typeface="TH SarabunPSK" pitchFamily="34" charset="-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Browallia New" pitchFamily="34" charset="-34"/>
                <a:cs typeface="Browallia New" pitchFamily="34" charset="-34"/>
              </a:rPr>
              <a:t>Literary works from the western countries</a:t>
            </a:r>
          </a:p>
          <a:p>
            <a:pPr>
              <a:buNone/>
            </a:pPr>
            <a:r>
              <a:rPr lang="en-US" sz="2400" dirty="0" smtClean="0">
                <a:latin typeface="Browallia New" pitchFamily="34" charset="-34"/>
                <a:cs typeface="Browallia New" pitchFamily="34" charset="-34"/>
              </a:rPr>
              <a:t>	   </a:t>
            </a:r>
            <a:r>
              <a:rPr lang="en-US" sz="2800" b="1" i="1" dirty="0" smtClean="0">
                <a:latin typeface="Browallia New" pitchFamily="34" charset="-34"/>
                <a:cs typeface="Browallia New" pitchFamily="34" charset="-34"/>
              </a:rPr>
              <a:t>- The Merchant of Venice                 </a:t>
            </a:r>
            <a:r>
              <a:rPr lang="en-US" sz="2800" b="1" i="1" dirty="0" err="1" smtClean="0">
                <a:latin typeface="Browallia New" pitchFamily="34" charset="-34"/>
                <a:cs typeface="Browallia New" pitchFamily="34" charset="-34"/>
              </a:rPr>
              <a:t>Venice</a:t>
            </a:r>
            <a:r>
              <a:rPr lang="en-US" sz="2800" b="1" i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800" b="1" i="1" dirty="0" err="1" smtClean="0">
                <a:latin typeface="Browallia New" pitchFamily="34" charset="-34"/>
                <a:cs typeface="Browallia New" pitchFamily="34" charset="-34"/>
              </a:rPr>
              <a:t>Vanit</a:t>
            </a:r>
            <a:endParaRPr lang="en-US" sz="2800" b="1" i="1" dirty="0" smtClean="0">
              <a:latin typeface="Browallia New" pitchFamily="34" charset="-34"/>
              <a:cs typeface="Browallia New" pitchFamily="34" charset="-34"/>
            </a:endParaRPr>
          </a:p>
          <a:p>
            <a:pPr>
              <a:buNone/>
            </a:pPr>
            <a:r>
              <a:rPr lang="en-US" sz="2800" b="1" i="1" dirty="0" smtClean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2800" dirty="0" smtClean="0">
                <a:latin typeface="Browallia New" pitchFamily="34" charset="-34"/>
                <a:cs typeface="Browallia New" pitchFamily="34" charset="-34"/>
              </a:rPr>
              <a:t>      </a:t>
            </a:r>
          </a:p>
          <a:p>
            <a:pPr>
              <a:buNone/>
            </a:pPr>
            <a:endParaRPr lang="en-US" sz="2400" dirty="0">
              <a:latin typeface="Browallia New" pitchFamily="34" charset="-34"/>
              <a:cs typeface="Browallia New" pitchFamily="34" charset="-34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2498" y="1953982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he merchant of venice ebook downlo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635" y="2420888"/>
            <a:ext cx="3132349" cy="4176464"/>
          </a:xfrm>
          <a:prstGeom prst="rect">
            <a:avLst/>
          </a:prstGeom>
        </p:spPr>
      </p:pic>
      <p:pic>
        <p:nvPicPr>
          <p:cNvPr id="12" name="Picture 11" descr="978616727929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420888"/>
            <a:ext cx="2952328" cy="4192305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500063" y="357188"/>
            <a:ext cx="7467600" cy="774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000" b="1" cap="none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RATTANAKOSIN  LITERATURE  1782-1932</a:t>
            </a:r>
            <a:endParaRPr lang="th-TH" sz="4000" cap="none" dirty="0" smtClean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4035" name="ตัวยึดเนื้อหา 2"/>
          <p:cNvSpPr>
            <a:spLocks noGrp="1"/>
          </p:cNvSpPr>
          <p:nvPr>
            <p:ph idx="1"/>
          </p:nvPr>
        </p:nvSpPr>
        <p:spPr>
          <a:xfrm>
            <a:off x="152400" y="1752600"/>
            <a:ext cx="3817937" cy="4525962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3200" b="1" u="sng" dirty="0" smtClean="0">
                <a:latin typeface="Browallia New"/>
                <a:cs typeface="Browallia New"/>
              </a:rPr>
              <a:t>Western Influence</a:t>
            </a:r>
          </a:p>
          <a:p>
            <a:pPr eaLnBrk="1" hangingPunct="1"/>
            <a:r>
              <a:rPr lang="en-US" sz="3200" b="1" i="1" dirty="0" err="1" smtClean="0">
                <a:solidFill>
                  <a:srgbClr val="FF3300"/>
                </a:solidFill>
                <a:latin typeface="Browallia New"/>
                <a:cs typeface="Browallia New"/>
              </a:rPr>
              <a:t>Nirat</a:t>
            </a:r>
            <a:r>
              <a:rPr lang="en-US" sz="32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 London </a:t>
            </a:r>
            <a:r>
              <a:rPr lang="th-TH" sz="32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        </a:t>
            </a:r>
          </a:p>
          <a:p>
            <a:pPr eaLnBrk="1" hangingPunct="1">
              <a:buNone/>
            </a:pPr>
            <a:r>
              <a:rPr lang="th-TH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   </a:t>
            </a:r>
            <a:r>
              <a:rPr lang="th-TH" sz="32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(</a:t>
            </a:r>
            <a:r>
              <a:rPr lang="th-TH" sz="2800" b="1" i="1" dirty="0" smtClean="0">
                <a:solidFill>
                  <a:srgbClr val="FF3300"/>
                </a:solidFill>
                <a:latin typeface="Browallia New"/>
                <a:cs typeface="Browallia New"/>
              </a:rPr>
              <a:t>นิราศลอนดอน)</a:t>
            </a:r>
            <a:r>
              <a:rPr lang="th-TH" sz="2800" b="1" dirty="0" smtClean="0">
                <a:latin typeface="Browallia New"/>
                <a:cs typeface="Browallia New"/>
              </a:rPr>
              <a:t> </a:t>
            </a:r>
          </a:p>
          <a:p>
            <a:pPr eaLnBrk="1" hangingPunct="1"/>
            <a:r>
              <a:rPr lang="en-US" sz="3200" b="1" i="1" dirty="0" smtClean="0">
                <a:solidFill>
                  <a:srgbClr val="9900CC"/>
                </a:solidFill>
                <a:latin typeface="Browallia New"/>
                <a:cs typeface="Browallia New"/>
              </a:rPr>
              <a:t>Archives of Thai Ambassador's visit to London</a:t>
            </a:r>
            <a:r>
              <a:rPr lang="en-US" b="1" dirty="0" smtClean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</a:p>
          <a:p>
            <a:pPr marL="0" indent="0" eaLnBrk="1" hangingPunct="1">
              <a:buNone/>
            </a:pPr>
            <a:r>
              <a:rPr lang="en-US" sz="2800" b="1" dirty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800" b="1" dirty="0" smtClean="0">
                <a:solidFill>
                  <a:srgbClr val="9900CC"/>
                </a:solidFill>
                <a:latin typeface="Browallia New"/>
                <a:cs typeface="Browallia New"/>
              </a:rPr>
              <a:t>   </a:t>
            </a:r>
            <a:r>
              <a:rPr lang="th-TH" sz="2800" b="1" dirty="0" smtClean="0">
                <a:solidFill>
                  <a:srgbClr val="9900CC"/>
                </a:solidFill>
                <a:latin typeface="Browallia New"/>
                <a:cs typeface="Browallia New"/>
              </a:rPr>
              <a:t>(จดหมายเหตุราชทูตไทย</a:t>
            </a:r>
            <a:endParaRPr lang="en-US" sz="2800" b="1" dirty="0" smtClean="0">
              <a:solidFill>
                <a:srgbClr val="9900CC"/>
              </a:solidFill>
              <a:latin typeface="Browallia New"/>
              <a:cs typeface="Browallia New"/>
            </a:endParaRPr>
          </a:p>
          <a:p>
            <a:pPr marL="0" indent="0" eaLnBrk="1" hangingPunct="1">
              <a:buNone/>
            </a:pPr>
            <a:r>
              <a:rPr lang="en-US" sz="2800" b="1" dirty="0">
                <a:solidFill>
                  <a:srgbClr val="9900CC"/>
                </a:solidFill>
                <a:latin typeface="Browallia New"/>
                <a:cs typeface="Browallia New"/>
              </a:rPr>
              <a:t> </a:t>
            </a:r>
            <a:r>
              <a:rPr lang="en-US" sz="2800" b="1" dirty="0" smtClean="0">
                <a:solidFill>
                  <a:srgbClr val="9900CC"/>
                </a:solidFill>
                <a:latin typeface="Browallia New"/>
                <a:cs typeface="Browallia New"/>
              </a:rPr>
              <a:t>     </a:t>
            </a:r>
            <a:r>
              <a:rPr lang="th-TH" sz="2800" b="1" dirty="0" smtClean="0">
                <a:solidFill>
                  <a:srgbClr val="9900CC"/>
                </a:solidFill>
                <a:latin typeface="Browallia New"/>
                <a:cs typeface="Browallia New"/>
              </a:rPr>
              <a:t>ไปกรุงลอนดอน)</a:t>
            </a:r>
          </a:p>
        </p:txBody>
      </p:sp>
      <p:pic>
        <p:nvPicPr>
          <p:cNvPr id="5" name="รูปภาพ 4" descr="spd_20100530122936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2362200"/>
            <a:ext cx="2805462" cy="4018635"/>
          </a:xfrm>
          <a:prstGeom prst="rect">
            <a:avLst/>
          </a:prstGeom>
        </p:spPr>
      </p:pic>
      <p:pic>
        <p:nvPicPr>
          <p:cNvPr id="6" name="รูปภาพ 5" descr="6%20%2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1447800"/>
            <a:ext cx="2376264" cy="3402810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254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b="1" cap="none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RATTANAKOSIN  LITERATURE  1782-1932</a:t>
            </a:r>
            <a:endParaRPr lang="th-TH" sz="3600" cap="none" dirty="0" smtClean="0">
              <a:solidFill>
                <a:srgbClr val="FF66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4035" name="ตัวยึดเนื้อหา 5"/>
          <p:cNvSpPr>
            <a:spLocks noGrp="1"/>
          </p:cNvSpPr>
          <p:nvPr>
            <p:ph idx="1"/>
          </p:nvPr>
        </p:nvSpPr>
        <p:spPr>
          <a:xfrm>
            <a:off x="3897303" y="1219200"/>
            <a:ext cx="5246697" cy="1143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sz="3200" b="1" dirty="0" smtClean="0">
                <a:solidFill>
                  <a:srgbClr val="009900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3500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King Rama VI and </a:t>
            </a:r>
            <a:r>
              <a:rPr lang="en-US" sz="3500" b="1" dirty="0" err="1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PrinceBidyalongkorn</a:t>
            </a:r>
            <a:r>
              <a:rPr lang="en-US" sz="35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:</a:t>
            </a:r>
            <a:r>
              <a:rPr lang="en-US" sz="3500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 Works adapted from Foreign Literature</a:t>
            </a:r>
            <a:endParaRPr lang="th-TH" sz="3500" b="1" dirty="0" smtClean="0">
              <a:solidFill>
                <a:srgbClr val="0099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50180" name="รูปภาพ 7" descr="pic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420888"/>
            <a:ext cx="2872770" cy="364330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รูปภาพ 8" descr="พฟทฟอร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428736"/>
            <a:ext cx="2627066" cy="40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76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King Rama VI and Prince </a:t>
            </a:r>
            <a:r>
              <a:rPr lang="en-US" sz="3600" b="1" dirty="0" err="1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Bidyalongkorn</a:t>
            </a:r>
            <a:r>
              <a:rPr lang="en-US" sz="36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 Works in relation to Foreign Literature</a:t>
            </a:r>
            <a:endParaRPr lang="en-US" sz="3600" b="1" dirty="0">
              <a:solidFill>
                <a:srgbClr val="C0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7467600" cy="4729609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Foreign Influences on King Rama VI’s works</a:t>
            </a:r>
          </a:p>
          <a:p>
            <a:pPr lvl="1"/>
            <a:r>
              <a:rPr lang="en-US" sz="28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Shakespeare’s Play</a:t>
            </a:r>
          </a:p>
          <a:p>
            <a:pPr lvl="1"/>
            <a:r>
              <a:rPr lang="en-US" sz="28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European Play             </a:t>
            </a:r>
          </a:p>
          <a:p>
            <a:pPr lvl="1"/>
            <a:r>
              <a:rPr lang="en-US" sz="28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Journalism</a:t>
            </a:r>
          </a:p>
          <a:p>
            <a:pPr lvl="1"/>
            <a:r>
              <a:rPr lang="en-US" sz="28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Sanskrit Literature</a:t>
            </a:r>
          </a:p>
          <a:p>
            <a:pPr lvl="1">
              <a:buFont typeface="Wingdings 2" pitchFamily="18" charset="2"/>
              <a:buNone/>
            </a:pPr>
            <a:endParaRPr lang="en-US" sz="800" b="1" dirty="0" smtClean="0">
              <a:solidFill>
                <a:srgbClr val="009900"/>
              </a:solidFill>
              <a:latin typeface="Cordia New" pitchFamily="34" charset="-34"/>
              <a:cs typeface="Cordia New" pitchFamily="34" charset="-34"/>
            </a:endParaRPr>
          </a:p>
          <a:p>
            <a:r>
              <a:rPr lang="en-US" sz="2800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Foreign Influences on Prince </a:t>
            </a:r>
            <a:r>
              <a:rPr lang="en-US" sz="2800" b="1" dirty="0" err="1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Bidyalongkorn’s</a:t>
            </a:r>
            <a:r>
              <a:rPr lang="en-US" sz="2800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 Works</a:t>
            </a:r>
          </a:p>
          <a:p>
            <a:pPr lvl="1"/>
            <a:r>
              <a:rPr lang="en-US" sz="2800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Western Fiction</a:t>
            </a:r>
          </a:p>
          <a:p>
            <a:pPr lvl="1"/>
            <a:r>
              <a:rPr lang="en-US" sz="2800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Journalism</a:t>
            </a:r>
          </a:p>
          <a:p>
            <a:pPr lvl="1"/>
            <a:r>
              <a:rPr lang="en-US" sz="2800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Sanskrit Literature </a:t>
            </a:r>
          </a:p>
          <a:p>
            <a:pPr lvl="1">
              <a:buFont typeface="Wingdings 2" pitchFamily="18" charset="2"/>
              <a:buNone/>
            </a:pPr>
            <a:endParaRPr lang="en-US" dirty="0" smtClean="0">
              <a:cs typeface="KodchiangUPC" pitchFamily="18" charset="-34"/>
            </a:endParaRPr>
          </a:p>
        </p:txBody>
      </p:sp>
      <p:pic>
        <p:nvPicPr>
          <p:cNvPr id="4" name="รูปภาพ 3" descr="imagesCAUY75L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0777" y="3861048"/>
            <a:ext cx="1960278" cy="2975422"/>
          </a:xfrm>
          <a:prstGeom prst="rect">
            <a:avLst/>
          </a:prstGeom>
        </p:spPr>
      </p:pic>
      <p:pic>
        <p:nvPicPr>
          <p:cNvPr id="5" name="รูปภาพ 4" descr="PRODUCT2882553144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1820" y="853288"/>
            <a:ext cx="2009235" cy="2913392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533400" y="7471"/>
            <a:ext cx="7786713" cy="8461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b="1" cap="none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   CONTEMPORARY  LITERATURE  (1932-PRESENT)</a:t>
            </a:r>
            <a:r>
              <a:rPr lang="en-US" sz="3600" b="1" cap="none" dirty="0" smtClean="0">
                <a:latin typeface="Browallia New" pitchFamily="34" charset="-34"/>
                <a:cs typeface="Browallia New" pitchFamily="34" charset="-34"/>
              </a:rPr>
              <a:t>  </a:t>
            </a:r>
            <a:endParaRPr lang="th-TH" sz="3600" b="1" cap="none" dirty="0" smtClean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578" name="AutoShape 2" descr="https://encrypted-tbn0.gstatic.com/images?q=tbn:ANd9GcRusxzCMA956o0PGIzoCUVNNsa2880StQ3dyyT9H0sp0n1MmK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https://encrypted-tbn0.gstatic.com/images?q=tbn:ANd9GcRusxzCMA956o0PGIzoCUVNNsa2880StQ3dyyT9H0sp0n1MmK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AutoShape 6" descr="https://encrypted-tbn0.gstatic.com/images?q=tbn:ANd9GcRusxzCMA956o0PGIzoCUVNNsa2880StQ3dyyT9H0sp0n1MmK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86" name="Picture 10" descr="http://www.banprak-nfe.com/pictureinboard/14oct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42984"/>
            <a:ext cx="4048125" cy="3005137"/>
          </a:xfrm>
          <a:prstGeom prst="rect">
            <a:avLst/>
          </a:prstGeom>
          <a:noFill/>
        </p:spPr>
      </p:pic>
      <p:pic>
        <p:nvPicPr>
          <p:cNvPr id="24588" name="Picture 12" descr="http://scoop.mthai.com/wp-content/uploads/2013/06/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4181735" cy="3000396"/>
          </a:xfrm>
          <a:prstGeom prst="rect">
            <a:avLst/>
          </a:prstGeom>
          <a:noFill/>
        </p:spPr>
      </p:pic>
      <p:pic>
        <p:nvPicPr>
          <p:cNvPr id="24590" name="Picture 14" descr="http://www.bloggang.com/data/suanluang/picture/11524635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29066"/>
            <a:ext cx="4071966" cy="2676517"/>
          </a:xfrm>
          <a:prstGeom prst="rect">
            <a:avLst/>
          </a:prstGeom>
          <a:noFill/>
        </p:spPr>
      </p:pic>
      <p:pic>
        <p:nvPicPr>
          <p:cNvPr id="24592" name="Picture 16" descr="http://f.ptcdn.info/530/006/000/1372043959-IMG2025JPG-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29066"/>
            <a:ext cx="4214842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500062" y="428625"/>
            <a:ext cx="7786713" cy="8461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b="1" cap="none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   </a:t>
            </a:r>
            <a:r>
              <a:rPr lang="en-US" sz="3600" b="1" cap="none" dirty="0" smtClean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CONTENT of CONTEMPORARY  LITERATURE</a:t>
            </a:r>
            <a:endParaRPr lang="th-TH" sz="3600" b="1" cap="none" dirty="0" smtClean="0">
              <a:solidFill>
                <a:srgbClr val="7030A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7" name="ตัวยึดเนื้อหา 6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2727320" cy="4006159"/>
          </a:xfrm>
        </p:spPr>
      </p:pic>
      <p:pic>
        <p:nvPicPr>
          <p:cNvPr id="8" name="รูปภาพ 7" descr="spd_20120530211324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7" y="1200553"/>
            <a:ext cx="5702088" cy="4028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6983" y="5140094"/>
            <a:ext cx="23147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Romance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500062" y="428625"/>
            <a:ext cx="7786713" cy="8461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b="1" cap="none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   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CONTENT of CONTEMPORARY  LITERATURE</a:t>
            </a:r>
            <a:endParaRPr lang="th-TH" sz="3600" b="1" cap="none" dirty="0" smtClean="0">
              <a:solidFill>
                <a:schemeClr val="accent1">
                  <a:lumMod val="7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5483032"/>
            <a:ext cx="7914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Promoting Social Classes Equality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05474" name="Picture 2" descr="http://img.tarad.com/shop/l/lungkitti/img-lib/spd_20120229120734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96752"/>
            <a:ext cx="2465723" cy="4214842"/>
          </a:xfrm>
          <a:prstGeom prst="rect">
            <a:avLst/>
          </a:prstGeom>
          <a:noFill/>
        </p:spPr>
      </p:pic>
      <p:pic>
        <p:nvPicPr>
          <p:cNvPr id="105476" name="Picture 4" descr="http://kaimookbook.tarad.com/img-lib/spd_20120312191249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1" y="2259202"/>
            <a:ext cx="2216843" cy="3152392"/>
          </a:xfrm>
          <a:prstGeom prst="rect">
            <a:avLst/>
          </a:prstGeom>
          <a:noFill/>
        </p:spPr>
      </p:pic>
      <p:pic>
        <p:nvPicPr>
          <p:cNvPr id="105478" name="Picture 6" descr="http://d.gr-assets.com/books/1358772771l/17266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124744"/>
            <a:ext cx="2562744" cy="42862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500062" y="428625"/>
            <a:ext cx="7786713" cy="8461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b="1" cap="none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   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CONTENT of CONTEMPORARY  LITERATURE</a:t>
            </a:r>
            <a:endParaRPr lang="th-TH" sz="3600" b="1" cap="none" dirty="0" smtClean="0">
              <a:solidFill>
                <a:schemeClr val="accent1">
                  <a:lumMod val="7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5013176"/>
            <a:ext cx="8786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“</a:t>
            </a:r>
            <a:r>
              <a:rPr lang="en-US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Literature For Life Sake</a:t>
            </a:r>
            <a:r>
              <a:rPr lang="th-TH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”</a:t>
            </a:r>
            <a:r>
              <a:rPr lang="en-US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(วรรณกรรมเพื่อชีวิต) </a:t>
            </a:r>
            <a:endParaRPr lang="en-US" sz="4400" dirty="0" smtClean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or socialism influenced literature</a:t>
            </a:r>
            <a:endParaRPr lang="en-US" sz="4400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06498" name="Picture 2" descr="http://img.tarad.com/shop/t/tumtoilet3/img-lib/spd_2009012595053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2628460" cy="3857652"/>
          </a:xfrm>
          <a:prstGeom prst="rect">
            <a:avLst/>
          </a:prstGeom>
          <a:noFill/>
        </p:spPr>
      </p:pic>
      <p:pic>
        <p:nvPicPr>
          <p:cNvPr id="106500" name="Picture 4" descr="http://www.weloveshopping.com/shop/sangbuaoldbooks2007/000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474" y="1500174"/>
            <a:ext cx="2564654" cy="3583798"/>
          </a:xfrm>
          <a:prstGeom prst="rect">
            <a:avLst/>
          </a:prstGeom>
          <a:noFill/>
        </p:spPr>
      </p:pic>
      <p:pic>
        <p:nvPicPr>
          <p:cNvPr id="106502" name="Picture 6" descr="http://a.lnwfile.com/ruzxu5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214422"/>
            <a:ext cx="2296221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H Niramit AS" pitchFamily="2" charset="-34"/>
                <a:cs typeface="TH Niramit AS" pitchFamily="2" charset="-34"/>
              </a:rPr>
              <a:t>4 Periods of Thai Literature</a:t>
            </a:r>
            <a:endParaRPr lang="th-TH" sz="4800" b="1" dirty="0">
              <a:solidFill>
                <a:srgbClr val="FF0000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Sukhothai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 Period (1238-1377)</a:t>
            </a:r>
          </a:p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Ayutthaya Period (1350-1767)</a:t>
            </a:r>
          </a:p>
          <a:p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Thonburi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 Period </a:t>
            </a:r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(1767-1782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Rattanakosin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 / Bangkok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Period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                         </a:t>
            </a:r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1782-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present)</a:t>
            </a:r>
            <a:endParaRPr lang="th-TH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28624" y="428625"/>
            <a:ext cx="7858152" cy="7032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CONTENT of CONTEMPORARY  LITERATURE</a:t>
            </a:r>
            <a:endParaRPr lang="th-TH" sz="3600" cap="none" dirty="0" smtClean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54276" name="รูปภาพ 4" descr="สี่แผ่นดิน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57298"/>
            <a:ext cx="2895597" cy="396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://bangkokbookclub.tarad.com/img-lib/spd_2008051221553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321941"/>
            <a:ext cx="2857520" cy="40362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85786" y="5429264"/>
            <a:ext cx="3605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Against Communism</a:t>
            </a:r>
            <a:endParaRPr lang="en-US" sz="4400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6314" y="5429264"/>
            <a:ext cx="3318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Promote Monarchy</a:t>
            </a:r>
            <a:endParaRPr lang="en-US" sz="4400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28624" y="428625"/>
            <a:ext cx="7858152" cy="7032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CONTENT of CONTEMPORARY  LITERATURE</a:t>
            </a:r>
            <a:endParaRPr lang="th-TH" sz="3600" cap="none" dirty="0" smtClean="0">
              <a:solidFill>
                <a:schemeClr val="accent2">
                  <a:lumMod val="7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54275" name="ตัวยึดเนื้อหา 3" descr="11-ฟ้าบ่กั้น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1368231"/>
            <a:ext cx="2738460" cy="395008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00200" y="5486400"/>
            <a:ext cx="2502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rural problem</a:t>
            </a:r>
            <a:endParaRPr lang="en-US" sz="4400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5486400"/>
            <a:ext cx="27075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urban problem</a:t>
            </a:r>
            <a:endParaRPr lang="en-US" sz="4400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9" name="รูปภาพ 8" descr="406-16-b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257284"/>
            <a:ext cx="2857520" cy="4171980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28624" y="428625"/>
            <a:ext cx="7858152" cy="7032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b="1" dirty="0" smtClean="0">
                <a:solidFill>
                  <a:srgbClr val="00682F"/>
                </a:solidFill>
                <a:latin typeface="Browallia New" pitchFamily="34" charset="-34"/>
                <a:cs typeface="Browallia New" pitchFamily="34" charset="-34"/>
              </a:rPr>
              <a:t>CONTENT of CONTEMPORARY  LITERATURE</a:t>
            </a:r>
            <a:endParaRPr lang="th-TH" sz="3600" cap="none" dirty="0" smtClean="0">
              <a:solidFill>
                <a:srgbClr val="00682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07522" name="Picture 2" descr="http://i221.photobucket.com/albums/dd196/zamukun/spd_2008042015652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500174"/>
            <a:ext cx="2609850" cy="407196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86116" y="5643578"/>
            <a:ext cx="24609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Political Issue</a:t>
            </a:r>
            <a:endParaRPr lang="en-US" sz="4400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08546" name="Picture 2" descr="http://www.iamtrang.com/wp-content/uploads/2012/01/%E0%B9%83%E0%B8%9A%E0%B9%84%E0%B8%A1%E0%B9%89%E0%B8%97%E0%B8%B5%E0%B9%88%E0%B8%AB%E0%B8%B2%E0%B8%A2%E0%B9%84%E0%B8%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2790825" cy="4114801"/>
          </a:xfrm>
          <a:prstGeom prst="rect">
            <a:avLst/>
          </a:prstGeom>
          <a:noFill/>
        </p:spPr>
      </p:pic>
      <p:pic>
        <p:nvPicPr>
          <p:cNvPr id="108548" name="Picture 4" descr="http://img.tarad.com/shop/s/su-usedbook/img-lib/spd_20120629182910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500174"/>
            <a:ext cx="2534513" cy="40719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ซีไรต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40968"/>
            <a:ext cx="9144000" cy="3717032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CONTEMPORARY  LITERATURE  (1932-PRESENT)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3000" b="1" dirty="0" smtClean="0">
                <a:solidFill>
                  <a:srgbClr val="0070C0"/>
                </a:solidFill>
                <a:latin typeface="Browallia New"/>
                <a:cs typeface="Browallia New"/>
              </a:rPr>
              <a:t>THE  S.E.A. WRITE  AWARDS </a:t>
            </a:r>
            <a:r>
              <a:rPr lang="en-US" sz="3000" b="1" dirty="0" smtClean="0">
                <a:latin typeface="Browallia New"/>
                <a:cs typeface="Browallia New"/>
              </a:rPr>
              <a:t>(Southeast Asian Writers Award)</a:t>
            </a:r>
          </a:p>
          <a:p>
            <a:pPr>
              <a:buNone/>
            </a:pPr>
            <a:r>
              <a:rPr lang="en-US" dirty="0" smtClean="0">
                <a:latin typeface="Browallia New"/>
                <a:cs typeface="Browallia New"/>
              </a:rPr>
              <a:t>    - an award that is presented annually since 1979 to poets and writers of Southeast Asia</a:t>
            </a:r>
            <a:r>
              <a:rPr lang="en-US" b="1" dirty="0" smtClean="0">
                <a:latin typeface="Browallia New"/>
                <a:cs typeface="Browallia New"/>
              </a:rPr>
              <a:t>   </a:t>
            </a:r>
            <a:endParaRPr lang="th-TH" dirty="0">
              <a:latin typeface="Browallia New"/>
              <a:cs typeface="Browallia New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THE  S.E.A.  WRITE  AWARDS 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768865"/>
          </a:xfrm>
        </p:spPr>
        <p:txBody>
          <a:bodyPr/>
          <a:lstStyle/>
          <a:p>
            <a:r>
              <a:rPr lang="en-US" sz="3600" b="1" dirty="0" smtClean="0">
                <a:latin typeface="Browallia New" pitchFamily="34" charset="-34"/>
                <a:cs typeface="Browallia New" pitchFamily="34" charset="-34"/>
              </a:rPr>
              <a:t>Novel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th-TH" dirty="0"/>
          </a:p>
        </p:txBody>
      </p:sp>
      <p:pic>
        <p:nvPicPr>
          <p:cNvPr id="6" name="รูปภาพ 5" descr="spd_20110729235915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0426" y="1630432"/>
            <a:ext cx="3361690" cy="4822904"/>
          </a:xfrm>
          <a:prstGeom prst="rect">
            <a:avLst/>
          </a:prstGeom>
        </p:spPr>
      </p:pic>
      <p:pic>
        <p:nvPicPr>
          <p:cNvPr id="7" name="ตัวยึดเนื้อหา 3" descr="41-เจ้าจันทน์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48064" y="1628800"/>
            <a:ext cx="3439481" cy="489654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THE  S.E.A.  WRITE  AWARDS 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Browallia New" pitchFamily="34" charset="-34"/>
                <a:cs typeface="Browallia New" pitchFamily="34" charset="-34"/>
              </a:rPr>
              <a:t>Short Stories</a:t>
            </a:r>
            <a:endParaRPr lang="th-TH" sz="3600" b="1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รูปภาพ 3" descr="406-16-b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071677"/>
            <a:ext cx="3285008" cy="4796113"/>
          </a:xfrm>
          <a:prstGeom prst="rect">
            <a:avLst/>
          </a:prstGeom>
        </p:spPr>
      </p:pic>
      <p:pic>
        <p:nvPicPr>
          <p:cNvPr id="5" name="รูปภาพ 4" descr="311976_10150295364898037_120598068036_8047115_173608881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3168352" cy="539293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C00CC"/>
                </a:solidFill>
                <a:latin typeface="Browallia New" pitchFamily="34" charset="-34"/>
                <a:cs typeface="Browallia New" pitchFamily="34" charset="-34"/>
              </a:rPr>
              <a:t>THE  S.E.A.  WRITE  AWARDS 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r>
              <a:rPr lang="en-US" sz="3600" b="1" dirty="0" smtClean="0">
                <a:latin typeface="Browallia New" pitchFamily="34" charset="-34"/>
                <a:cs typeface="Browallia New" pitchFamily="34" charset="-34"/>
              </a:rPr>
              <a:t>Poetry</a:t>
            </a:r>
          </a:p>
          <a:p>
            <a:pPr>
              <a:buNone/>
            </a:pPr>
            <a:endParaRPr lang="th-TH" dirty="0"/>
          </a:p>
        </p:txBody>
      </p:sp>
      <p:pic>
        <p:nvPicPr>
          <p:cNvPr id="4" name="ตัวยึดเนื้อหา 5" descr="co-hard-cover-new-design-3rd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1628800"/>
            <a:ext cx="3029466" cy="4529774"/>
          </a:xfrm>
          <a:prstGeom prst="rect">
            <a:avLst/>
          </a:prstGeom>
          <a:ln>
            <a:solidFill>
              <a:srgbClr val="215A69"/>
            </a:solidFill>
          </a:ln>
        </p:spPr>
      </p:pic>
      <p:pic>
        <p:nvPicPr>
          <p:cNvPr id="5" name="รูปภาพ 4" descr="_1_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658407"/>
            <a:ext cx="2999996" cy="44232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44" name="Picture 12" descr="http://seawrite.com/wp-content/uploads/2012/08/3%E0%B8%9C%E0%B8%A5%E0%B8%81%E0%B8%B2%E0%B8%A3%E0%B8%84%E0%B8%B1%E0%B8%94%E0%B9%80%E0%B8%A5%E0%B8%B7%E0%B8%AD%E0%B8%81%E0%B8%AB%E0%B8%99%E0%B8%B1%E0%B8%87%E0%B8%AA%E0%B8%B7%E0%B8%AD%E0%B8%99%E0%B8%A7%E0%B8%99%E0%B8%B4%E0%B8%A2%E0%B8%B2%E0%B8%A2%E0%B8%97%E0%B8%B5%E0%B9%88%E0%B8%9C%E0%B9%88%E0%B8%B2%E0%B8%99%E0%B9%80%E0%B8%82%E0%B9%89%E0%B8%B2%E0%B8%A3%E0%B8%AD%E0%B8%9A%E0%B8%95%E0%B8%B1%E0%B8%94%E0%B8%AA%E0%B8%B4%E0%B8%99-Short-L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857364"/>
            <a:ext cx="6572296" cy="4381530"/>
          </a:xfrm>
          <a:prstGeom prst="rect">
            <a:avLst/>
          </a:prstGeom>
          <a:noFill/>
        </p:spPr>
      </p:pic>
      <p:sp>
        <p:nvSpPr>
          <p:cNvPr id="14" name="ชื่อเรื่อง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2015 S.E.A WRITE AWARD SHORT LIST</a:t>
            </a:r>
            <a:br>
              <a:rPr lang="en-US" dirty="0" smtClean="0"/>
            </a:br>
            <a:r>
              <a:rPr lang="en-US" dirty="0" smtClean="0"/>
              <a:t>(Novel)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https://fbcdn-photos-a-a.akamaihd.net/hphotos-ak-xta1/v/t1.0-0/p480x480/11990457_966840116714006_4020096942774167652_n.jpg?oh=3d04a3b295bf975d645f215b89f8a577&amp;oe=56AA3127&amp;__gda__=1449275474_88077a2f3b961bfb68af308d9ea0cd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ชื่อเรื่อง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en-US" dirty="0" smtClean="0"/>
              <a:t>2015 S.E.A WRITE AWARD </a:t>
            </a:r>
            <a:br>
              <a:rPr lang="en-US" dirty="0" smtClean="0"/>
            </a:br>
            <a:r>
              <a:rPr lang="en-US" dirty="0" smtClean="0"/>
              <a:t>(Novel)</a:t>
            </a:r>
            <a:endParaRPr lang="en-US" dirty="0"/>
          </a:p>
        </p:txBody>
      </p:sp>
      <p:pic>
        <p:nvPicPr>
          <p:cNvPr id="1026" name="Picture 2" descr="http://img.tlcdn3.com/news/2015/10/p1a27bsu98hip1lso138nqt09ch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2971800" cy="4274943"/>
          </a:xfrm>
          <a:prstGeom prst="rect">
            <a:avLst/>
          </a:prstGeom>
          <a:noFill/>
        </p:spPr>
      </p:pic>
      <p:pic>
        <p:nvPicPr>
          <p:cNvPr id="1028" name="Picture 4" descr="http://readery.co/media/catalog/product/cache/1/small_image/360x/17f82f742ffe127f42dca9de82fb58b1/9/7/9789740212225-seawr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799" y="2057400"/>
            <a:ext cx="2950245" cy="4113953"/>
          </a:xfrm>
          <a:prstGeom prst="rect">
            <a:avLst/>
          </a:prstGeom>
          <a:noFill/>
        </p:spPr>
      </p:pic>
      <p:pic>
        <p:nvPicPr>
          <p:cNvPr id="1030" name="Picture 6" descr="http://www.thaipost.net/sites/default/files/%E0%B8%A7%E0%B8%B5%E0%B8%A3%E0%B8%9E%E0%B8%A3%20%E0%B8%99%E0%B8%B4%E0%B8%95%E0%B8%B4%E0%B8%9B%E0%B8%A3%E0%B8%B0%E0%B8%A0%E0%B8%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999828"/>
            <a:ext cx="2667000" cy="41723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609600" y="304800"/>
            <a:ext cx="8186738" cy="7032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200" b="1" cap="none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THEMES AND CONTENTS  OF CONTEMPORARY LITERATURE</a:t>
            </a:r>
            <a:endParaRPr lang="th-TH" sz="3200" b="1" cap="none" dirty="0" smtClean="0">
              <a:solidFill>
                <a:srgbClr val="0099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632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6435" y="1219200"/>
            <a:ext cx="8186738" cy="487362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latin typeface="Browallia New"/>
                <a:cs typeface="Browallia New"/>
              </a:rPr>
              <a:t>Socio-Political Criticism                                       </a:t>
            </a:r>
            <a:r>
              <a:rPr lang="th-TH" sz="3600" b="1" dirty="0" smtClean="0">
                <a:solidFill>
                  <a:srgbClr val="FF0000"/>
                </a:solidFill>
                <a:latin typeface="Browallia New"/>
                <a:cs typeface="Browallia New"/>
              </a:rPr>
              <a:t>(วิจารณ์สังคมและการเมือง)</a:t>
            </a:r>
            <a:endParaRPr lang="en-US" sz="3600" b="1" dirty="0" smtClean="0">
              <a:solidFill>
                <a:srgbClr val="FF0000"/>
              </a:solidFill>
              <a:latin typeface="Browallia New"/>
              <a:cs typeface="Browallia New"/>
            </a:endParaRPr>
          </a:p>
          <a:p>
            <a:pPr eaLnBrk="1" hangingPunct="1"/>
            <a:r>
              <a:rPr lang="en-US" sz="36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The Escapists </a:t>
            </a:r>
            <a:r>
              <a:rPr lang="th-TH" sz="36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(หลีกหนีความเป็นจริง)</a:t>
            </a:r>
            <a:endParaRPr lang="en-US" sz="3600" b="1" dirty="0" smtClean="0">
              <a:solidFill>
                <a:srgbClr val="002060"/>
              </a:solidFill>
              <a:latin typeface="Browallia New"/>
              <a:cs typeface="Browallia New"/>
            </a:endParaRPr>
          </a:p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latin typeface="Browallia New"/>
                <a:cs typeface="Browallia New"/>
              </a:rPr>
              <a:t>Art for Life’s Sake </a:t>
            </a:r>
            <a:r>
              <a:rPr lang="th-TH" sz="3600" b="1" dirty="0" smtClean="0">
                <a:solidFill>
                  <a:srgbClr val="FF0000"/>
                </a:solidFill>
                <a:latin typeface="Browallia New"/>
                <a:cs typeface="Browallia New"/>
              </a:rPr>
              <a:t>(ศิลปะเพื่อชีวิต)</a:t>
            </a:r>
            <a:endParaRPr lang="en-US" sz="3600" b="1" dirty="0" smtClean="0">
              <a:solidFill>
                <a:srgbClr val="FF0000"/>
              </a:solidFill>
              <a:latin typeface="Browallia New"/>
              <a:cs typeface="Browallia New"/>
            </a:endParaRPr>
          </a:p>
          <a:p>
            <a:pPr eaLnBrk="1" hangingPunct="1"/>
            <a:r>
              <a:rPr lang="en-US" sz="36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Influences of World Literature                                   </a:t>
            </a:r>
            <a:r>
              <a:rPr lang="th-TH" sz="3600" b="1" dirty="0" smtClean="0">
                <a:solidFill>
                  <a:srgbClr val="002060"/>
                </a:solidFill>
                <a:latin typeface="Browallia New"/>
                <a:cs typeface="Browallia New"/>
              </a:rPr>
              <a:t>(ตามกระแสวรรณกรรมโลก)</a:t>
            </a:r>
            <a:endParaRPr lang="en-US" sz="3600" b="1" dirty="0" smtClean="0">
              <a:solidFill>
                <a:srgbClr val="002060"/>
              </a:solidFill>
              <a:latin typeface="Browallia New"/>
              <a:cs typeface="Browallia New"/>
            </a:endParaRPr>
          </a:p>
        </p:txBody>
      </p:sp>
      <p:pic>
        <p:nvPicPr>
          <p:cNvPr id="56324" name="รูปภาพ 3" descr="55716,1180330367,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0670" y="3645024"/>
            <a:ext cx="308465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-26894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PSL Omyim" pitchFamily="18" charset="-34"/>
                <a:cs typeface="PSL Omyim" pitchFamily="18" charset="-34"/>
              </a:rPr>
              <a:t> </a:t>
            </a:r>
            <a:r>
              <a:rPr lang="en-US" sz="5400" b="1" dirty="0" err="1" smtClean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Sukhothai</a:t>
            </a:r>
            <a:r>
              <a:rPr lang="en-US" sz="5400" b="1" dirty="0" smtClean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 Literature (1238-1377)</a:t>
            </a:r>
            <a:endParaRPr lang="th-TH" sz="54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en-US" b="1" dirty="0" smtClean="0">
              <a:solidFill>
                <a:srgbClr val="009900"/>
              </a:solidFill>
              <a:latin typeface="PSL Script" pitchFamily="18" charset="-34"/>
              <a:cs typeface="PSL Script" pitchFamily="18" charset="-34"/>
            </a:endParaRPr>
          </a:p>
          <a:p>
            <a:pPr>
              <a:buNone/>
            </a:pPr>
            <a:endParaRPr lang="th-TH" dirty="0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half" idx="2"/>
          </p:nvPr>
        </p:nvSpPr>
        <p:spPr>
          <a:xfrm>
            <a:off x="685800" y="914400"/>
            <a:ext cx="8258204" cy="4525963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Stone 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Inscription  </a:t>
            </a:r>
            <a:endParaRPr lang="en-US" sz="3200" b="1" i="1" dirty="0" smtClean="0">
              <a:solidFill>
                <a:srgbClr val="007E00"/>
              </a:solidFill>
              <a:latin typeface="Browallia New"/>
              <a:cs typeface="Browallia New"/>
            </a:endParaRPr>
          </a:p>
          <a:p>
            <a:pPr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  - King 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Ram </a:t>
            </a:r>
            <a:r>
              <a:rPr lang="en-US" sz="3200" b="1" i="1" dirty="0" err="1" smtClean="0">
                <a:solidFill>
                  <a:srgbClr val="007E00"/>
                </a:solidFill>
                <a:latin typeface="Browallia New"/>
                <a:cs typeface="Browallia New"/>
              </a:rPr>
              <a:t>Kamhaeng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Inscription 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(</a:t>
            </a:r>
            <a:r>
              <a:rPr lang="th-TH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จารึก</a:t>
            </a:r>
            <a:r>
              <a:rPr lang="th-TH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พ่อขุนรามคำแหง)</a:t>
            </a:r>
            <a:endParaRPr lang="en-US" sz="3200" b="1" i="1" dirty="0" smtClean="0">
              <a:solidFill>
                <a:srgbClr val="007E00"/>
              </a:solidFill>
              <a:latin typeface="Browallia New"/>
              <a:cs typeface="Browallia New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3200" b="1" i="1" dirty="0" err="1" smtClean="0">
                <a:solidFill>
                  <a:srgbClr val="007E00"/>
                </a:solidFill>
                <a:latin typeface="Browallia New"/>
                <a:cs typeface="Browallia New"/>
              </a:rPr>
              <a:t>Traibhumikatha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(</a:t>
            </a:r>
            <a:r>
              <a:rPr lang="th-TH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ไตรภูมิพระร่วง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)</a:t>
            </a:r>
            <a:r>
              <a:rPr lang="en-US" sz="3200" b="1" i="1" dirty="0" smtClean="0">
                <a:latin typeface="Browallia New"/>
                <a:cs typeface="Browallia New"/>
              </a:rPr>
              <a:t>   </a:t>
            </a:r>
            <a:endParaRPr lang="en-US" sz="3200" b="1" dirty="0" smtClean="0">
              <a:latin typeface="Browallia New"/>
              <a:cs typeface="Browallia New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3200" b="1" i="1" dirty="0" err="1" smtClean="0">
                <a:solidFill>
                  <a:srgbClr val="007E00"/>
                </a:solidFill>
                <a:latin typeface="Browallia New"/>
                <a:cs typeface="Browallia New"/>
              </a:rPr>
              <a:t>Phra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</a:t>
            </a:r>
            <a:r>
              <a:rPr lang="en-US" sz="3200" b="1" i="1" dirty="0" err="1" smtClean="0">
                <a:solidFill>
                  <a:srgbClr val="007E00"/>
                </a:solidFill>
                <a:latin typeface="Browallia New"/>
                <a:cs typeface="Browallia New"/>
              </a:rPr>
              <a:t>Ruang’s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 Proverb (</a:t>
            </a:r>
            <a:r>
              <a:rPr lang="th-TH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สุภาษิตพระร่วง</a:t>
            </a:r>
            <a:r>
              <a:rPr lang="en-US" sz="3200" b="1" i="1" dirty="0" smtClean="0">
                <a:solidFill>
                  <a:srgbClr val="007E00"/>
                </a:solidFill>
                <a:latin typeface="Browallia New"/>
                <a:cs typeface="Browallia New"/>
              </a:rPr>
              <a:t>)</a:t>
            </a:r>
            <a:r>
              <a:rPr lang="en-US" sz="3200" b="1" i="1" dirty="0" smtClean="0">
                <a:latin typeface="Browallia New"/>
                <a:cs typeface="Browallia New"/>
              </a:rPr>
              <a:t>   </a:t>
            </a:r>
            <a:endParaRPr lang="en-US" sz="3200" b="1" dirty="0" smtClean="0">
              <a:latin typeface="Browallia New"/>
              <a:cs typeface="Browallia New"/>
            </a:endParaRPr>
          </a:p>
          <a:p>
            <a:endParaRPr lang="th-TH" dirty="0"/>
          </a:p>
        </p:txBody>
      </p:sp>
      <p:pic>
        <p:nvPicPr>
          <p:cNvPr id="5" name="Picture 4" descr="DSCN05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0"/>
            <a:ext cx="568959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500063" y="428625"/>
            <a:ext cx="7467600" cy="774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b="1" cap="none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  THAI LITERATURE AND THE OTHER ARTS</a:t>
            </a:r>
            <a:endParaRPr lang="th-TH" b="1" cap="none" dirty="0" smtClean="0">
              <a:solidFill>
                <a:srgbClr val="FF66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58371" name="ตัวยึดเนื้อหา 3" descr="42-พระบรมมหาราชวัง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357298"/>
            <a:ext cx="8128000" cy="4286250"/>
          </a:xfrm>
          <a:effectLst>
            <a:softEdge rad="11250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tudy_page04_image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4690" y="1809748"/>
            <a:ext cx="7009798" cy="344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THAI LITERATURE AND VISUAL ARTS: ARCHITECTURE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Traibhum</a:t>
            </a:r>
            <a:endParaRPr lang="en-US" sz="3000" b="1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5" name="ตัวยึดเนื้อหา 3" descr="48-วัดอรุณฯ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>
          <a:xfrm>
            <a:off x="7014" y="2708920"/>
            <a:ext cx="2760228" cy="252028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THAI LITERATURE AND VISUAL ARTS: </a:t>
            </a:r>
            <a:r>
              <a:rPr lang="en-US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PAINTING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i="1" dirty="0" err="1" smtClean="0">
                <a:solidFill>
                  <a:srgbClr val="3A1953"/>
                </a:solidFill>
                <a:latin typeface="Browallia New"/>
                <a:cs typeface="Browallia New"/>
              </a:rPr>
              <a:t>Ramakien</a:t>
            </a:r>
            <a:endParaRPr lang="en-US" sz="3000" i="1" dirty="0" smtClean="0">
              <a:solidFill>
                <a:srgbClr val="3A1953"/>
              </a:solidFill>
              <a:latin typeface="Browallia New"/>
              <a:cs typeface="Browallia New"/>
            </a:endParaRPr>
          </a:p>
          <a:p>
            <a:pPr>
              <a:buNone/>
            </a:pPr>
            <a:r>
              <a:rPr lang="th-TH" sz="3000" i="1" dirty="0" smtClean="0">
                <a:solidFill>
                  <a:srgbClr val="3A1953"/>
                </a:solidFill>
                <a:latin typeface="Browallia New"/>
                <a:cs typeface="Browallia New"/>
              </a:rPr>
              <a:t>    </a:t>
            </a:r>
            <a:r>
              <a:rPr lang="th-TH" sz="3000" b="1" i="1" dirty="0" smtClean="0">
                <a:solidFill>
                  <a:srgbClr val="3A1953"/>
                </a:solidFill>
                <a:latin typeface="Browallia New"/>
                <a:cs typeface="Browallia New"/>
              </a:rPr>
              <a:t>(รามเกียรติ์)</a:t>
            </a:r>
            <a:endParaRPr lang="en-US" sz="3000" b="1" i="1" dirty="0" smtClean="0">
              <a:solidFill>
                <a:srgbClr val="3A1953"/>
              </a:solidFill>
              <a:latin typeface="Browallia New"/>
              <a:cs typeface="Browallia New"/>
            </a:endParaRPr>
          </a:p>
          <a:p>
            <a:pPr>
              <a:buNone/>
            </a:pPr>
            <a:endParaRPr lang="th-TH" i="1" dirty="0">
              <a:solidFill>
                <a:srgbClr val="31263E"/>
              </a:solidFill>
            </a:endParaRPr>
          </a:p>
        </p:txBody>
      </p:sp>
      <p:pic>
        <p:nvPicPr>
          <p:cNvPr id="4" name="ตัวยึดเนื้อหา 5" descr="57-วัดพระแก้ว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>
          <a:xfrm>
            <a:off x="3429000" y="2362200"/>
            <a:ext cx="5534498" cy="4186692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THAI LITERATURE AND VISUAL ARTS: </a:t>
            </a:r>
            <a:r>
              <a:rPr lang="en-US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PAINTING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en-US" sz="3000" b="1" i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000" b="1" i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000" b="1" i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th-TH" b="1" i="1" dirty="0" smtClean="0">
              <a:solidFill>
                <a:srgbClr val="FF3300"/>
              </a:solidFill>
              <a:latin typeface="Cordia New" pitchFamily="34" charset="-34"/>
              <a:cs typeface="Cordia New" pitchFamily="34" charset="-34"/>
            </a:endParaRPr>
          </a:p>
          <a:p>
            <a:endParaRPr lang="th-TH" b="1" i="1" dirty="0" smtClean="0">
              <a:solidFill>
                <a:srgbClr val="FF3300"/>
              </a:solidFill>
              <a:latin typeface="Cordia New" pitchFamily="34" charset="-34"/>
              <a:cs typeface="Cordia New" pitchFamily="34" charset="-34"/>
            </a:endParaRPr>
          </a:p>
          <a:p>
            <a:endParaRPr lang="th-TH" b="1" i="1" dirty="0" smtClean="0">
              <a:solidFill>
                <a:srgbClr val="FF330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r>
              <a:rPr lang="en-US" sz="3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  </a:t>
            </a:r>
          </a:p>
          <a:p>
            <a:pPr>
              <a:buNone/>
            </a:pPr>
            <a:r>
              <a:rPr lang="en-US" sz="3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</a:t>
            </a:r>
          </a:p>
          <a:p>
            <a:pPr>
              <a:buNone/>
            </a:pPr>
            <a:endParaRPr lang="en-US" sz="3000" b="1" i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3000" b="1" i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3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</a:t>
            </a:r>
            <a:endParaRPr lang="th-TH" sz="4000" i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th-TH" sz="2800" b="1" i="1" dirty="0" smtClean="0">
              <a:solidFill>
                <a:srgbClr val="FF330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buNone/>
            </a:pPr>
            <a:r>
              <a:rPr lang="en-US" sz="3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i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Lilit</a:t>
            </a:r>
            <a:r>
              <a:rPr lang="en-US" sz="4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i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Phra</a:t>
            </a:r>
            <a:r>
              <a:rPr lang="en-US" sz="4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Lo</a:t>
            </a:r>
            <a:r>
              <a:rPr lang="th-TH" sz="4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h-TH" sz="40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(ลิลิต</a:t>
            </a:r>
            <a:r>
              <a:rPr lang="th-TH" sz="4000" b="1" i="1" dirty="0" err="1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พระลอ</a:t>
            </a:r>
            <a:r>
              <a:rPr lang="th-TH" sz="40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) </a:t>
            </a:r>
            <a:r>
              <a:rPr lang="en-US" sz="40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                             </a:t>
            </a:r>
            <a:r>
              <a:rPr lang="en-US" sz="4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Kaki </a:t>
            </a:r>
            <a:r>
              <a:rPr lang="th-TH" sz="4000" b="1" i="1" dirty="0" smtClean="0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(กากี)</a:t>
            </a:r>
            <a:r>
              <a:rPr lang="en-US" sz="4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</a:t>
            </a:r>
            <a:endParaRPr lang="th-TH" sz="40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ตัวยึดเนื้อหา 3" descr="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342440"/>
            <a:ext cx="2428892" cy="3895924"/>
          </a:xfrm>
          <a:prstGeom prst="rect">
            <a:avLst/>
          </a:prstGeom>
        </p:spPr>
      </p:pic>
      <p:pic>
        <p:nvPicPr>
          <p:cNvPr id="5" name="รูปภาพ 4" descr="59-อ.จักรพันธุ์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000240"/>
            <a:ext cx="4561386" cy="3223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THAI LITERATURE AND VISUAL ARTS: </a:t>
            </a:r>
            <a:br>
              <a:rPr lang="en-US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b="1" dirty="0" smtClean="0">
                <a:solidFill>
                  <a:srgbClr val="009900"/>
                </a:solidFill>
                <a:latin typeface="Cordia New" pitchFamily="34" charset="-34"/>
                <a:cs typeface="Cordia New" pitchFamily="34" charset="-34"/>
              </a:rPr>
              <a:t>SCULPTURE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3000" i="1" dirty="0" smtClean="0">
              <a:solidFill>
                <a:srgbClr val="9D4B07"/>
              </a:solidFill>
            </a:endParaRPr>
          </a:p>
          <a:p>
            <a:pPr>
              <a:buNone/>
            </a:pPr>
            <a:endParaRPr lang="en-US" sz="3000" i="1" dirty="0" smtClean="0">
              <a:solidFill>
                <a:srgbClr val="9D4B07"/>
              </a:solidFill>
            </a:endParaRPr>
          </a:p>
          <a:p>
            <a:pPr>
              <a:buNone/>
            </a:pPr>
            <a:endParaRPr lang="en-US" sz="3000" i="1" dirty="0" smtClean="0">
              <a:solidFill>
                <a:srgbClr val="9D4B07"/>
              </a:solidFill>
            </a:endParaRPr>
          </a:p>
          <a:p>
            <a:pPr>
              <a:buNone/>
            </a:pPr>
            <a:endParaRPr lang="en-US" sz="3000" i="1" dirty="0" smtClean="0">
              <a:solidFill>
                <a:srgbClr val="9D4B07"/>
              </a:solidFill>
            </a:endParaRPr>
          </a:p>
          <a:p>
            <a:pPr>
              <a:buNone/>
            </a:pPr>
            <a:endParaRPr lang="en-US" sz="3000" i="1" dirty="0" smtClean="0">
              <a:solidFill>
                <a:srgbClr val="9D4B07"/>
              </a:solidFill>
            </a:endParaRPr>
          </a:p>
          <a:p>
            <a:pPr>
              <a:buNone/>
            </a:pPr>
            <a:endParaRPr lang="en-US" sz="3000" i="1" dirty="0" smtClean="0">
              <a:solidFill>
                <a:srgbClr val="9D4B07"/>
              </a:solidFill>
            </a:endParaRPr>
          </a:p>
          <a:p>
            <a:pPr>
              <a:buNone/>
            </a:pPr>
            <a:endParaRPr lang="en-US" sz="3000" i="1" dirty="0" smtClean="0">
              <a:solidFill>
                <a:srgbClr val="9D4B07"/>
              </a:solidFill>
            </a:endParaRPr>
          </a:p>
          <a:p>
            <a:pPr algn="ctr">
              <a:buNone/>
            </a:pPr>
            <a:r>
              <a:rPr lang="en-US" sz="3000" i="1" dirty="0" smtClean="0">
                <a:solidFill>
                  <a:srgbClr val="9D4B07"/>
                </a:solidFill>
              </a:rPr>
              <a:t>			   </a:t>
            </a:r>
            <a:r>
              <a:rPr lang="en-US" sz="3000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   </a:t>
            </a:r>
            <a:r>
              <a:rPr lang="en-US" sz="3000" i="1" dirty="0" err="1" smtClean="0">
                <a:solidFill>
                  <a:srgbClr val="9D4B07"/>
                </a:solidFill>
                <a:latin typeface="Browallia New"/>
                <a:cs typeface="Browallia New"/>
              </a:rPr>
              <a:t>Kraithong</a:t>
            </a:r>
            <a:r>
              <a:rPr lang="en-US" sz="3000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 </a:t>
            </a:r>
            <a:r>
              <a:rPr lang="th-TH" b="1" i="1" dirty="0" smtClean="0">
                <a:solidFill>
                  <a:srgbClr val="9D4B07"/>
                </a:solidFill>
                <a:latin typeface="Browallia New"/>
                <a:cs typeface="Browallia New"/>
              </a:rPr>
              <a:t>(ไกรทอง)</a:t>
            </a:r>
            <a:endParaRPr lang="th-TH" b="1" i="1" dirty="0">
              <a:solidFill>
                <a:srgbClr val="9D4B07"/>
              </a:solidFill>
              <a:latin typeface="Browallia New"/>
              <a:cs typeface="Browallia New"/>
            </a:endParaRPr>
          </a:p>
        </p:txBody>
      </p:sp>
      <p:pic>
        <p:nvPicPr>
          <p:cNvPr id="4" name="ตัวยึดเนื้อหา 3" descr="3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571612"/>
            <a:ext cx="4734175" cy="3818901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C0000"/>
                </a:solidFill>
                <a:latin typeface="Browallia New" pitchFamily="34" charset="-34"/>
                <a:cs typeface="Browallia New" pitchFamily="34" charset="-34"/>
              </a:rPr>
              <a:t>THAI  LITERATURE  AND  PERFORMING  ARTS: </a:t>
            </a:r>
            <a:r>
              <a:rPr lang="en-US" b="1" dirty="0" smtClean="0">
                <a:solidFill>
                  <a:srgbClr val="CC0000"/>
                </a:solidFill>
                <a:latin typeface="Cordia New" pitchFamily="34" charset="-34"/>
                <a:cs typeface="Cordia New" pitchFamily="34" charset="-34"/>
              </a:rPr>
              <a:t>SHADOW  PLAY </a:t>
            </a:r>
            <a:endParaRPr lang="th-TH" dirty="0">
              <a:solidFill>
                <a:srgbClr val="CC000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i="1" dirty="0" smtClean="0">
              <a:solidFill>
                <a:srgbClr val="3A1953"/>
              </a:solidFill>
            </a:endParaRPr>
          </a:p>
          <a:p>
            <a:pPr>
              <a:buNone/>
            </a:pPr>
            <a:endParaRPr lang="en-US" i="1" dirty="0" smtClean="0">
              <a:solidFill>
                <a:srgbClr val="3A1953"/>
              </a:solidFill>
            </a:endParaRPr>
          </a:p>
          <a:p>
            <a:pPr>
              <a:buNone/>
            </a:pPr>
            <a:endParaRPr lang="en-US" i="1" dirty="0" smtClean="0">
              <a:solidFill>
                <a:srgbClr val="3A1953"/>
              </a:solidFill>
            </a:endParaRPr>
          </a:p>
          <a:p>
            <a:pPr>
              <a:buNone/>
            </a:pPr>
            <a:endParaRPr lang="en-US" i="1" dirty="0" smtClean="0">
              <a:solidFill>
                <a:srgbClr val="3A1953"/>
              </a:solidFill>
            </a:endParaRPr>
          </a:p>
          <a:p>
            <a:pPr>
              <a:buNone/>
            </a:pPr>
            <a:endParaRPr lang="en-US" i="1" dirty="0" smtClean="0">
              <a:solidFill>
                <a:srgbClr val="3A1953"/>
              </a:solidFill>
            </a:endParaRPr>
          </a:p>
          <a:p>
            <a:pPr>
              <a:buNone/>
            </a:pPr>
            <a:endParaRPr lang="en-US" i="1" dirty="0" smtClean="0">
              <a:solidFill>
                <a:srgbClr val="3A1953"/>
              </a:solidFill>
            </a:endParaRPr>
          </a:p>
          <a:p>
            <a:pPr algn="ctr">
              <a:buNone/>
            </a:pPr>
            <a:endParaRPr lang="en-US" i="1" dirty="0" smtClean="0">
              <a:solidFill>
                <a:srgbClr val="3A1953"/>
              </a:solidFill>
              <a:latin typeface="Browallia New"/>
              <a:cs typeface="Browallia New"/>
            </a:endParaRPr>
          </a:p>
          <a:p>
            <a:pPr algn="ctr">
              <a:buNone/>
            </a:pPr>
            <a:r>
              <a:rPr lang="en-US" i="1" dirty="0" smtClean="0">
                <a:solidFill>
                  <a:srgbClr val="3A1953"/>
                </a:solidFill>
                <a:latin typeface="Browallia New"/>
                <a:cs typeface="Browallia New"/>
              </a:rPr>
              <a:t>                         </a:t>
            </a:r>
            <a:r>
              <a:rPr lang="en-US" i="1" dirty="0" err="1" smtClean="0">
                <a:solidFill>
                  <a:srgbClr val="003A1A"/>
                </a:solidFill>
                <a:latin typeface="Browallia New"/>
                <a:cs typeface="Browallia New"/>
              </a:rPr>
              <a:t>Ramakien</a:t>
            </a:r>
            <a:r>
              <a:rPr lang="th-TH" b="1" i="1" dirty="0" smtClean="0">
                <a:solidFill>
                  <a:srgbClr val="003A1A"/>
                </a:solidFill>
                <a:latin typeface="Browallia New"/>
                <a:cs typeface="Browallia New"/>
              </a:rPr>
              <a:t> (รามเกียรติ์)</a:t>
            </a:r>
            <a:endParaRPr lang="en-US" i="1" dirty="0" smtClean="0">
              <a:solidFill>
                <a:srgbClr val="003A1A"/>
              </a:solidFill>
              <a:latin typeface="Browallia New"/>
              <a:cs typeface="Browallia New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4" name="ตัวยึดเนื้อหา 3" descr="62-หนังใหญ่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54326" y="1428736"/>
            <a:ext cx="3006440" cy="3857652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" name="รูปภาพ 4" descr="เชิดหนั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3" y="1571612"/>
            <a:ext cx="2731137" cy="3643338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THAI  LITERATURE  AND  PERFORMING  ARTS:   </a:t>
            </a:r>
            <a:r>
              <a:rPr lang="en-US" b="1" dirty="0" smtClean="0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>PUPPET</a:t>
            </a:r>
            <a:r>
              <a:rPr lang="en-US" b="1" dirty="0" smtClean="0">
                <a:solidFill>
                  <a:srgbClr val="FF66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3000" i="1" dirty="0" smtClean="0"/>
          </a:p>
          <a:p>
            <a:pPr>
              <a:buNone/>
            </a:pPr>
            <a:endParaRPr lang="en-US" sz="3000" i="1" dirty="0" smtClean="0"/>
          </a:p>
          <a:p>
            <a:pPr>
              <a:buNone/>
            </a:pPr>
            <a:endParaRPr lang="en-US" sz="3000" i="1" dirty="0" smtClean="0"/>
          </a:p>
          <a:p>
            <a:pPr>
              <a:buNone/>
            </a:pPr>
            <a:endParaRPr lang="en-US" sz="3000" i="1" dirty="0" smtClean="0"/>
          </a:p>
          <a:p>
            <a:pPr>
              <a:buNone/>
            </a:pPr>
            <a:endParaRPr lang="en-US" sz="3000" i="1" dirty="0" smtClean="0"/>
          </a:p>
          <a:p>
            <a:pPr>
              <a:buNone/>
            </a:pPr>
            <a:endParaRPr lang="en-US" sz="3000" i="1" dirty="0" smtClean="0"/>
          </a:p>
          <a:p>
            <a:pPr>
              <a:buNone/>
            </a:pPr>
            <a:endParaRPr lang="en-US" sz="3000" i="1" dirty="0" smtClean="0"/>
          </a:p>
          <a:p>
            <a:pPr>
              <a:buNone/>
            </a:pPr>
            <a:endParaRPr lang="en-US" sz="3000" i="1" dirty="0" smtClean="0"/>
          </a:p>
          <a:p>
            <a:pPr algn="ctr">
              <a:buNone/>
            </a:pPr>
            <a:r>
              <a:rPr lang="en-US" sz="3000" i="1" dirty="0" smtClean="0"/>
              <a:t>			</a:t>
            </a:r>
            <a:r>
              <a:rPr lang="en-US" sz="3500" i="1" dirty="0" smtClean="0"/>
              <a:t>   </a:t>
            </a:r>
            <a:r>
              <a:rPr lang="en-US" sz="3500" i="1" dirty="0" smtClean="0">
                <a:latin typeface="Browallia New"/>
                <a:cs typeface="Browallia New"/>
              </a:rPr>
              <a:t>      </a:t>
            </a:r>
            <a:r>
              <a:rPr lang="en-US" sz="3500" i="1" dirty="0" err="1" smtClean="0">
                <a:solidFill>
                  <a:srgbClr val="003964"/>
                </a:solidFill>
                <a:latin typeface="Browallia New"/>
                <a:cs typeface="Browallia New"/>
              </a:rPr>
              <a:t>Sangthong</a:t>
            </a:r>
            <a:r>
              <a:rPr lang="en-US" sz="3500" i="1" dirty="0" smtClean="0">
                <a:solidFill>
                  <a:srgbClr val="003964"/>
                </a:solidFill>
                <a:latin typeface="Browallia New"/>
                <a:cs typeface="Browallia New"/>
              </a:rPr>
              <a:t>  </a:t>
            </a:r>
            <a:r>
              <a:rPr lang="th-TH" sz="3500" b="1" i="1" dirty="0" smtClean="0">
                <a:solidFill>
                  <a:srgbClr val="003964"/>
                </a:solidFill>
                <a:latin typeface="Browallia New"/>
                <a:cs typeface="Browallia New"/>
              </a:rPr>
              <a:t>(สังข์ทอง)</a:t>
            </a:r>
            <a:endParaRPr lang="th-TH" sz="3500" b="1" i="1" dirty="0">
              <a:solidFill>
                <a:srgbClr val="003964"/>
              </a:solidFill>
              <a:latin typeface="Browallia New"/>
              <a:cs typeface="Browallia New"/>
            </a:endParaRPr>
          </a:p>
        </p:txBody>
      </p:sp>
      <p:pic>
        <p:nvPicPr>
          <p:cNvPr id="4" name="รูปภาพ 5" descr="66-หุ่นไทย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00174"/>
            <a:ext cx="5600842" cy="375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THAI  LITERATURE  AND  PERFORMING ARTS: </a:t>
            </a:r>
            <a:r>
              <a:rPr lang="en-US" b="1" dirty="0" smtClean="0">
                <a:solidFill>
                  <a:srgbClr val="9900CC"/>
                </a:solidFill>
                <a:latin typeface="Cordia New" pitchFamily="34" charset="-34"/>
                <a:cs typeface="Cordia New" pitchFamily="34" charset="-34"/>
              </a:rPr>
              <a:t>DANCE  DRAMA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Browallia New"/>
                <a:cs typeface="Browallia New"/>
              </a:rPr>
              <a:t>Khon</a:t>
            </a:r>
            <a:r>
              <a:rPr lang="en-US" dirty="0" smtClean="0">
                <a:latin typeface="Browallia New"/>
                <a:cs typeface="Browallia New"/>
              </a:rPr>
              <a:t> – </a:t>
            </a:r>
            <a:r>
              <a:rPr lang="en-US" i="1" dirty="0" err="1" smtClean="0">
                <a:latin typeface="Browallia New"/>
                <a:cs typeface="Browallia New"/>
              </a:rPr>
              <a:t>Ramakien</a:t>
            </a:r>
            <a:r>
              <a:rPr lang="en-US" i="1" dirty="0" smtClean="0">
                <a:latin typeface="Browallia New"/>
                <a:cs typeface="Browallia New"/>
              </a:rPr>
              <a:t>  </a:t>
            </a:r>
            <a:r>
              <a:rPr lang="th-TH" b="1" i="1" dirty="0" smtClean="0">
                <a:latin typeface="Browallia New"/>
                <a:cs typeface="Browallia New"/>
              </a:rPr>
              <a:t>(โขน </a:t>
            </a:r>
            <a:r>
              <a:rPr lang="th-TH" i="1" dirty="0" smtClean="0">
                <a:latin typeface="Browallia New"/>
                <a:cs typeface="Browallia New"/>
              </a:rPr>
              <a:t>–</a:t>
            </a:r>
            <a:r>
              <a:rPr lang="th-TH" b="1" i="1" dirty="0" smtClean="0">
                <a:latin typeface="Browallia New"/>
                <a:cs typeface="Browallia New"/>
              </a:rPr>
              <a:t> รามเกียรติ์)</a:t>
            </a:r>
          </a:p>
          <a:p>
            <a:pPr>
              <a:buNone/>
            </a:pPr>
            <a:endParaRPr lang="th-TH" b="1" i="1" dirty="0"/>
          </a:p>
        </p:txBody>
      </p:sp>
      <p:pic>
        <p:nvPicPr>
          <p:cNvPr id="4" name="ตัวยึดเนื้อหา 3" descr="64-โขน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>
          <a:xfrm>
            <a:off x="1571604" y="2357430"/>
            <a:ext cx="5583602" cy="3786214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THAI  LITERATURE  AND  PERFORMING ARTS: </a:t>
            </a:r>
            <a:r>
              <a:rPr lang="en-US" b="1" dirty="0" smtClean="0">
                <a:solidFill>
                  <a:srgbClr val="9900CC"/>
                </a:solidFill>
                <a:latin typeface="Cordia New" pitchFamily="34" charset="-34"/>
                <a:cs typeface="Cordia New" pitchFamily="34" charset="-34"/>
              </a:rPr>
              <a:t>DANCE  DRAMA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18864" y="1484784"/>
            <a:ext cx="8229600" cy="4625989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err="1" smtClean="0"/>
              <a:t>Lakon</a:t>
            </a:r>
            <a:r>
              <a:rPr lang="en-US" sz="3000" dirty="0" smtClean="0"/>
              <a:t> </a:t>
            </a:r>
            <a:r>
              <a:rPr lang="en-US" sz="3000" dirty="0" err="1" smtClean="0"/>
              <a:t>Nai</a:t>
            </a:r>
            <a:r>
              <a:rPr lang="en-US" sz="3000" dirty="0" smtClean="0"/>
              <a:t>, the dance drama in the royal court </a:t>
            </a:r>
            <a:r>
              <a:rPr lang="en-US" dirty="0" smtClean="0"/>
              <a:t> </a:t>
            </a:r>
          </a:p>
          <a:p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endParaRPr lang="en-US" i="1" dirty="0" smtClean="0"/>
          </a:p>
          <a:p>
            <a:pPr>
              <a:buNone/>
            </a:pPr>
            <a:r>
              <a:rPr lang="en-US" i="1" dirty="0" smtClean="0"/>
              <a:t>				  </a:t>
            </a:r>
          </a:p>
          <a:p>
            <a:pPr>
              <a:buNone/>
            </a:pPr>
            <a:r>
              <a:rPr lang="en-US" i="1" dirty="0" smtClean="0"/>
              <a:t>				</a:t>
            </a:r>
            <a:r>
              <a:rPr lang="en-US" i="1" dirty="0" smtClean="0">
                <a:latin typeface="Browallia New"/>
                <a:cs typeface="Browallia New"/>
              </a:rPr>
              <a:t>     </a:t>
            </a:r>
            <a:r>
              <a:rPr lang="en-US" i="1" dirty="0" err="1" smtClean="0">
                <a:latin typeface="Browallia New"/>
                <a:cs typeface="Browallia New"/>
              </a:rPr>
              <a:t>Inao</a:t>
            </a:r>
            <a:r>
              <a:rPr lang="en-US" i="1" dirty="0" smtClean="0">
                <a:latin typeface="Browallia New"/>
                <a:cs typeface="Browallia New"/>
              </a:rPr>
              <a:t> </a:t>
            </a:r>
            <a:r>
              <a:rPr lang="th-TH" b="1" i="1" dirty="0" smtClean="0">
                <a:latin typeface="Browallia New"/>
                <a:cs typeface="Browallia New"/>
              </a:rPr>
              <a:t>(อิเหนา)</a:t>
            </a:r>
            <a:endParaRPr lang="th-TH" b="1" i="1" dirty="0">
              <a:latin typeface="Browallia New"/>
              <a:cs typeface="Browallia New"/>
            </a:endParaRPr>
          </a:p>
        </p:txBody>
      </p:sp>
      <p:pic>
        <p:nvPicPr>
          <p:cNvPr id="4" name="รูปภาพ 4" descr="65-ละคร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825352" y="2016577"/>
            <a:ext cx="5400600" cy="3632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THAI  LITERATURE  AND  PERFORMING ARTS: </a:t>
            </a:r>
            <a:r>
              <a:rPr lang="en-US" b="1" dirty="0" smtClean="0">
                <a:solidFill>
                  <a:srgbClr val="9900CC"/>
                </a:solidFill>
                <a:latin typeface="Cordia New" pitchFamily="34" charset="-34"/>
                <a:cs typeface="Cordia New" pitchFamily="34" charset="-34"/>
              </a:rPr>
              <a:t>CONTEMPORARY DANCE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i="1" dirty="0" err="1" smtClean="0">
                <a:latin typeface="Browallia New"/>
                <a:cs typeface="Browallia New"/>
              </a:rPr>
              <a:t>Ramakien</a:t>
            </a:r>
            <a:r>
              <a:rPr lang="en-US" sz="3000" i="1" dirty="0" smtClean="0">
                <a:latin typeface="Browallia New"/>
                <a:cs typeface="Browallia New"/>
              </a:rPr>
              <a:t> </a:t>
            </a:r>
            <a:r>
              <a:rPr lang="th-TH" b="1" i="1" dirty="0" smtClean="0">
                <a:latin typeface="Browallia New"/>
                <a:cs typeface="Browallia New"/>
              </a:rPr>
              <a:t>(รามเกียรติ์) </a:t>
            </a:r>
            <a:r>
              <a:rPr lang="en-US" dirty="0" smtClean="0">
                <a:latin typeface="Browallia New"/>
                <a:cs typeface="Browallia New"/>
              </a:rPr>
              <a:t>-  </a:t>
            </a:r>
            <a:r>
              <a:rPr lang="en-US" sz="2800" dirty="0" smtClean="0">
                <a:latin typeface="Browallia New"/>
                <a:cs typeface="Browallia New"/>
              </a:rPr>
              <a:t>Narai defeating </a:t>
            </a:r>
            <a:r>
              <a:rPr lang="en-US" sz="2800" dirty="0" err="1" smtClean="0">
                <a:latin typeface="Browallia New"/>
                <a:cs typeface="Browallia New"/>
              </a:rPr>
              <a:t>Nonthok</a:t>
            </a:r>
            <a:endParaRPr lang="en-US" sz="2800" dirty="0" smtClean="0">
              <a:latin typeface="Browallia New"/>
              <a:cs typeface="Browallia New"/>
            </a:endParaRPr>
          </a:p>
          <a:p>
            <a:pPr>
              <a:buNone/>
            </a:pPr>
            <a:r>
              <a:rPr lang="en-US" dirty="0" smtClean="0"/>
              <a:t> </a:t>
            </a:r>
            <a:endParaRPr lang="th-TH" dirty="0"/>
          </a:p>
        </p:txBody>
      </p:sp>
      <p:pic>
        <p:nvPicPr>
          <p:cNvPr id="4" name="ตัวยึดเนื้อหา 3" descr="clip_image00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1449" y="2285992"/>
            <a:ext cx="2742331" cy="4239352"/>
          </a:xfrm>
          <a:prstGeom prst="rect">
            <a:avLst/>
          </a:prstGeom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3080</TotalTime>
  <Words>2036</Words>
  <Application>Microsoft Office PowerPoint</Application>
  <PresentationFormat>นำเสนอทางหน้าจอ (4:3)</PresentationFormat>
  <Paragraphs>502</Paragraphs>
  <Slides>104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104</vt:i4>
      </vt:variant>
    </vt:vector>
  </HeadingPairs>
  <TitlesOfParts>
    <vt:vector size="105" baseType="lpstr">
      <vt:lpstr>Office Theme</vt:lpstr>
      <vt:lpstr> Thai Literature &amp; Thai Society</vt:lpstr>
      <vt:lpstr>Literature and Its Definitions</vt:lpstr>
      <vt:lpstr>THE TERM  “LITERATURE”  IN THAI CONTEXT</vt:lpstr>
      <vt:lpstr>Major Literary Genres : Prose &amp; Poetry</vt:lpstr>
      <vt:lpstr>Major Literary Genres : Prose &amp; Poetry</vt:lpstr>
      <vt:lpstr>Prose vs. Poetry</vt:lpstr>
      <vt:lpstr>Thai Poetry</vt:lpstr>
      <vt:lpstr>4 Periods of Thai Literature</vt:lpstr>
      <vt:lpstr> Sukhothai Literature (1238-1377)</vt:lpstr>
      <vt:lpstr>ภาพนิ่ง 10</vt:lpstr>
      <vt:lpstr>ภาพนิ่ง 11</vt:lpstr>
      <vt:lpstr>King Ram Kamhaeng Inscription  (ศิลาจารึกพ่อขุนรามคำแหง)</vt:lpstr>
      <vt:lpstr>King Ram Kamhaeng Inscription  (ศิลาจารึกพ่อขุนรามคำแหง)</vt:lpstr>
      <vt:lpstr>ภาพนิ่ง 14</vt:lpstr>
      <vt:lpstr>King Ram Kamhaeng Inscription</vt:lpstr>
      <vt:lpstr>King Ramkamhaeng Inscription</vt:lpstr>
      <vt:lpstr>Traibhumikatha  (ไตรภูมิพระร่วง)</vt:lpstr>
      <vt:lpstr>Traibhumikatha (ไตรภูมิพระร่วง)</vt:lpstr>
      <vt:lpstr>Traibhumikatha: contents</vt:lpstr>
      <vt:lpstr>Traibhumikatha and the Buddhist Cosmos</vt:lpstr>
      <vt:lpstr>ภาพนิ่ง 21</vt:lpstr>
      <vt:lpstr>Traibhumikatha and the Buddhist Cosmos</vt:lpstr>
      <vt:lpstr>Traibhumikatha and the Buddhist Cosmos</vt:lpstr>
      <vt:lpstr>Traibhumikatha and the Buddhist Cosmos</vt:lpstr>
      <vt:lpstr>The aim of Buddhism</vt:lpstr>
      <vt:lpstr>CONTENTS  IN  SUKHOTHAI  LITERATURE</vt:lpstr>
      <vt:lpstr>ภาพนิ่ง 27</vt:lpstr>
      <vt:lpstr>AYUTTHAYA  LITERATURE (1350-1767)</vt:lpstr>
      <vt:lpstr>Characteristics of Ayutthaya Literature </vt:lpstr>
      <vt:lpstr>ภาพนิ่ง 30</vt:lpstr>
      <vt:lpstr>CONTENTS  IN  AYUTTHAYA  LITERATURE</vt:lpstr>
      <vt:lpstr>ภาพนิ่ง 32</vt:lpstr>
      <vt:lpstr>Promote Absolute Monarchy / Royal Institution</vt:lpstr>
      <vt:lpstr> Ongkan Chaeng Nam / Oath of allegiance  </vt:lpstr>
      <vt:lpstr> Ongkan Chaeng Nam / oath of allegiance  </vt:lpstr>
      <vt:lpstr>Promote Absolute Monarchy / Royal Institution</vt:lpstr>
      <vt:lpstr> Yuan Phai Khlong Dan (ยวนพ่ายโคลงดั้น)</vt:lpstr>
      <vt:lpstr> Verses of Glorifying to King Narai  (โคลงเฉลิมพระเกียรติสมเด็จพระนารายณ์)</vt:lpstr>
      <vt:lpstr>Promote Absolute Monarchy / Royal Institution</vt:lpstr>
      <vt:lpstr>Promote Absolute Monarchy / Royal Institution</vt:lpstr>
      <vt:lpstr>Prolong Buddhist doctrine</vt:lpstr>
      <vt:lpstr>Mahajati Kham Luang (มหาชาติคำหลวง)</vt:lpstr>
      <vt:lpstr>Buddhist doctrine</vt:lpstr>
      <vt:lpstr>Emotive expression</vt:lpstr>
      <vt:lpstr>Emotive expression</vt:lpstr>
      <vt:lpstr>Nirat</vt:lpstr>
      <vt:lpstr>Emotive expression</vt:lpstr>
      <vt:lpstr>Ayutthaya literature observation</vt:lpstr>
      <vt:lpstr>THONBURI  LITERATURE  (1768-1782)</vt:lpstr>
      <vt:lpstr>ภาพนิ่ง 50</vt:lpstr>
      <vt:lpstr>ภาพนิ่ง 51</vt:lpstr>
      <vt:lpstr>CONTENTS  IN  THONBURI  LITERATURE</vt:lpstr>
      <vt:lpstr>THONBURI  LITERATURE</vt:lpstr>
      <vt:lpstr>RATTANAKOSIN  LITERATURE  (1782- PRESENT)</vt:lpstr>
      <vt:lpstr>   Rattanakosin Literature During 1782-1932   </vt:lpstr>
      <vt:lpstr>   Rattanakosin Literature During 1782-1932   </vt:lpstr>
      <vt:lpstr>Rattanakosin Literature During 1782-1932</vt:lpstr>
      <vt:lpstr>RATTANAKOSIN  LITERATURE  1782-1932</vt:lpstr>
      <vt:lpstr>RATTANAKOSIN  LITERATURE  1782-1932</vt:lpstr>
      <vt:lpstr>RATTANAKOSIN  LITERATURE  1782-1932</vt:lpstr>
      <vt:lpstr>RATTANAKOSIN  LITERATURE  1782-1932</vt:lpstr>
      <vt:lpstr>RATTANAKOSIN  LITERATURE  1782-1932</vt:lpstr>
      <vt:lpstr>RATTANAKOSIN  LITERATURE  1782-1932</vt:lpstr>
      <vt:lpstr>CONTENTS  OF  RATTANAKOSIN  LITERATURE</vt:lpstr>
      <vt:lpstr>Reconstruction of Arts and Letters</vt:lpstr>
      <vt:lpstr>Human Resources</vt:lpstr>
      <vt:lpstr>Romance</vt:lpstr>
      <vt:lpstr>Social Criticism</vt:lpstr>
      <vt:lpstr>Nationalism</vt:lpstr>
      <vt:lpstr>Literary Convention</vt:lpstr>
      <vt:lpstr>Foreign Literary Influences</vt:lpstr>
      <vt:lpstr> Foreign Literary Influences  </vt:lpstr>
      <vt:lpstr>RATTANAKOSIN  LITERATURE  1782-1932</vt:lpstr>
      <vt:lpstr>RATTANAKOSIN  LITERATURE  1782-1932</vt:lpstr>
      <vt:lpstr>King Rama VI and Prince Bidyalongkorn Works in relation to Foreign Literature</vt:lpstr>
      <vt:lpstr>   CONTEMPORARY  LITERATURE  (1932-PRESENT)  </vt:lpstr>
      <vt:lpstr>   CONTENT of CONTEMPORARY  LITERATURE</vt:lpstr>
      <vt:lpstr>   CONTENT of CONTEMPORARY  LITERATURE</vt:lpstr>
      <vt:lpstr>   CONTENT of CONTEMPORARY  LITERATURE</vt:lpstr>
      <vt:lpstr>CONTENT of CONTEMPORARY  LITERATURE</vt:lpstr>
      <vt:lpstr>CONTENT of CONTEMPORARY  LITERATURE</vt:lpstr>
      <vt:lpstr>CONTENT of CONTEMPORARY  LITERATURE</vt:lpstr>
      <vt:lpstr>CONTEMPORARY  LITERATURE  (1932-PRESENT) </vt:lpstr>
      <vt:lpstr>THE  S.E.A.  WRITE  AWARDS </vt:lpstr>
      <vt:lpstr>THE  S.E.A.  WRITE  AWARDS </vt:lpstr>
      <vt:lpstr>THE  S.E.A.  WRITE  AWARDS </vt:lpstr>
      <vt:lpstr>2015 S.E.A WRITE AWARD SHORT LIST (Novel)</vt:lpstr>
      <vt:lpstr>2015 S.E.A WRITE AWARD  (Novel)</vt:lpstr>
      <vt:lpstr>THEMES AND CONTENTS  OF CONTEMPORARY LITERATURE</vt:lpstr>
      <vt:lpstr>  THAI LITERATURE AND THE OTHER ARTS</vt:lpstr>
      <vt:lpstr>THAI LITERATURE AND VISUAL ARTS: ARCHITECTURE</vt:lpstr>
      <vt:lpstr>THAI LITERATURE AND VISUAL ARTS: PAINTING</vt:lpstr>
      <vt:lpstr>THAI LITERATURE AND VISUAL ARTS: PAINTING</vt:lpstr>
      <vt:lpstr>THAI LITERATURE AND VISUAL ARTS:  SCULPTURE</vt:lpstr>
      <vt:lpstr>THAI  LITERATURE  AND  PERFORMING  ARTS: SHADOW  PLAY </vt:lpstr>
      <vt:lpstr>THAI  LITERATURE  AND  PERFORMING  ARTS:   PUPPET </vt:lpstr>
      <vt:lpstr>THAI  LITERATURE  AND  PERFORMING ARTS: DANCE  DRAMA</vt:lpstr>
      <vt:lpstr>THAI  LITERATURE  AND  PERFORMING ARTS: DANCE  DRAMA</vt:lpstr>
      <vt:lpstr>THAI  LITERATURE  AND  PERFORMING ARTS: CONTEMPORARY DANCE </vt:lpstr>
      <vt:lpstr> THAI LITERATURE AND PERFORMING ARTS: Khukam - คู่กรรม</vt:lpstr>
      <vt:lpstr>THAI  LITERATURE  AND  PERFORMING  ARTS:  TV Series</vt:lpstr>
      <vt:lpstr>THAI  LITERATURE  AND  PERFORMING  ARTS:  the Film</vt:lpstr>
      <vt:lpstr>THAI LITERATURE AND PERFORMING ARTS: Musical  Play</vt:lpstr>
      <vt:lpstr>Sawasdee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Thai Studies</dc:title>
  <dc:creator>HomeUser</dc:creator>
  <cp:lastModifiedBy>Office Of Computer Services</cp:lastModifiedBy>
  <cp:revision>326</cp:revision>
  <dcterms:created xsi:type="dcterms:W3CDTF">2012-09-30T13:29:05Z</dcterms:created>
  <dcterms:modified xsi:type="dcterms:W3CDTF">2017-10-05T01:17:41Z</dcterms:modified>
</cp:coreProperties>
</file>